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"/>
  </p:notesMasterIdLst>
  <p:sldIdLst>
    <p:sldId id="281" r:id="rId2"/>
  </p:sldIdLst>
  <p:sldSz cx="38404800" cy="32918400"/>
  <p:notesSz cx="32099250" cy="37585650"/>
  <p:defaultTextStyle>
    <a:defPPr>
      <a:defRPr lang="en-US"/>
    </a:defPPr>
    <a:lvl1pPr algn="l" defTabSz="4075113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2036763" indent="-1579563" algn="l" defTabSz="4075113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4075113" indent="-3160713" algn="l" defTabSz="4075113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6111875" indent="-4740275" algn="l" defTabSz="4075113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8150225" indent="-6321425" algn="l" defTabSz="4075113" rtl="0" fontAlgn="base">
      <a:spcBef>
        <a:spcPct val="0"/>
      </a:spcBef>
      <a:spcAft>
        <a:spcPct val="0"/>
      </a:spcAft>
      <a:defRPr sz="8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8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8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8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8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DEE9F6"/>
    <a:srgbClr val="C4D7EE"/>
  </p:clrMru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2019" autoAdjust="0"/>
    <p:restoredTop sz="94682" autoAdjust="0"/>
  </p:normalViewPr>
  <p:slideViewPr>
    <p:cSldViewPr>
      <p:cViewPr>
        <p:scale>
          <a:sx n="10" d="100"/>
          <a:sy n="10" d="100"/>
        </p:scale>
        <p:origin x="-1902" y="-786"/>
      </p:cViewPr>
      <p:guideLst>
        <p:guide orient="horz" pos="10368"/>
        <p:guide pos="12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3909675" cy="1879600"/>
          </a:xfrm>
          <a:prstGeom prst="rect">
            <a:avLst/>
          </a:prstGeom>
        </p:spPr>
        <p:txBody>
          <a:bodyPr vert="horz" lIns="398188" tIns="199094" rIns="398188" bIns="199094" rtlCol="0"/>
          <a:lstStyle>
            <a:lvl1pPr algn="l" defTabSz="4075572" fontAlgn="auto">
              <a:spcBef>
                <a:spcPts val="0"/>
              </a:spcBef>
              <a:spcAft>
                <a:spcPts val="0"/>
              </a:spcAft>
              <a:defRPr sz="5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8181638" y="0"/>
            <a:ext cx="13909675" cy="1879600"/>
          </a:xfrm>
          <a:prstGeom prst="rect">
            <a:avLst/>
          </a:prstGeom>
        </p:spPr>
        <p:txBody>
          <a:bodyPr vert="horz" lIns="398188" tIns="199094" rIns="398188" bIns="199094" rtlCol="0"/>
          <a:lstStyle>
            <a:lvl1pPr algn="r" defTabSz="4075572" fontAlgn="auto">
              <a:spcBef>
                <a:spcPts val="0"/>
              </a:spcBef>
              <a:spcAft>
                <a:spcPts val="0"/>
              </a:spcAft>
              <a:defRPr sz="5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28231A6-EF24-4B0D-B417-DEF53F1AB5F3}" type="datetimeFigureOut">
              <a:rPr lang="en-US"/>
              <a:pPr>
                <a:defRPr/>
              </a:pPr>
              <a:t>3/7/2012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31138" y="2820988"/>
            <a:ext cx="16436975" cy="14089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398188" tIns="199094" rIns="398188" bIns="19909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09925" y="17853025"/>
            <a:ext cx="25679400" cy="16913225"/>
          </a:xfrm>
          <a:prstGeom prst="rect">
            <a:avLst/>
          </a:prstGeom>
        </p:spPr>
        <p:txBody>
          <a:bodyPr vert="horz" lIns="398188" tIns="199094" rIns="398188" bIns="199094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5699700"/>
            <a:ext cx="13909675" cy="1879600"/>
          </a:xfrm>
          <a:prstGeom prst="rect">
            <a:avLst/>
          </a:prstGeom>
        </p:spPr>
        <p:txBody>
          <a:bodyPr vert="horz" lIns="398188" tIns="199094" rIns="398188" bIns="199094" rtlCol="0" anchor="b"/>
          <a:lstStyle>
            <a:lvl1pPr algn="l" defTabSz="4075572" fontAlgn="auto">
              <a:spcBef>
                <a:spcPts val="0"/>
              </a:spcBef>
              <a:spcAft>
                <a:spcPts val="0"/>
              </a:spcAft>
              <a:defRPr sz="5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8181638" y="35699700"/>
            <a:ext cx="13909675" cy="1879600"/>
          </a:xfrm>
          <a:prstGeom prst="rect">
            <a:avLst/>
          </a:prstGeom>
        </p:spPr>
        <p:txBody>
          <a:bodyPr vert="horz" lIns="398188" tIns="199094" rIns="398188" bIns="199094" rtlCol="0" anchor="b"/>
          <a:lstStyle>
            <a:lvl1pPr algn="r" defTabSz="4075572" fontAlgn="auto">
              <a:spcBef>
                <a:spcPts val="0"/>
              </a:spcBef>
              <a:spcAft>
                <a:spcPts val="0"/>
              </a:spcAft>
              <a:defRPr sz="5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21A91E2-367A-4435-ABB6-ABC721C2AA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075113" rtl="0" fontAlgn="base">
      <a:spcBef>
        <a:spcPct val="30000"/>
      </a:spcBef>
      <a:spcAft>
        <a:spcPct val="0"/>
      </a:spcAft>
      <a:defRPr sz="5300" kern="1200">
        <a:solidFill>
          <a:schemeClr val="tx1"/>
        </a:solidFill>
        <a:latin typeface="+mn-lt"/>
        <a:ea typeface="+mn-ea"/>
        <a:cs typeface="+mn-cs"/>
      </a:defRPr>
    </a:lvl1pPr>
    <a:lvl2pPr marL="2036763" algn="l" defTabSz="4075113" rtl="0" fontAlgn="base">
      <a:spcBef>
        <a:spcPct val="30000"/>
      </a:spcBef>
      <a:spcAft>
        <a:spcPct val="0"/>
      </a:spcAft>
      <a:defRPr sz="5300" kern="1200">
        <a:solidFill>
          <a:schemeClr val="tx1"/>
        </a:solidFill>
        <a:latin typeface="+mn-lt"/>
        <a:ea typeface="+mn-ea"/>
        <a:cs typeface="+mn-cs"/>
      </a:defRPr>
    </a:lvl2pPr>
    <a:lvl3pPr marL="4075113" algn="l" defTabSz="4075113" rtl="0" fontAlgn="base">
      <a:spcBef>
        <a:spcPct val="30000"/>
      </a:spcBef>
      <a:spcAft>
        <a:spcPct val="0"/>
      </a:spcAft>
      <a:defRPr sz="5300" kern="1200">
        <a:solidFill>
          <a:schemeClr val="tx1"/>
        </a:solidFill>
        <a:latin typeface="+mn-lt"/>
        <a:ea typeface="+mn-ea"/>
        <a:cs typeface="+mn-cs"/>
      </a:defRPr>
    </a:lvl3pPr>
    <a:lvl4pPr marL="6111875" algn="l" defTabSz="4075113" rtl="0" fontAlgn="base">
      <a:spcBef>
        <a:spcPct val="30000"/>
      </a:spcBef>
      <a:spcAft>
        <a:spcPct val="0"/>
      </a:spcAft>
      <a:defRPr sz="5300" kern="1200">
        <a:solidFill>
          <a:schemeClr val="tx1"/>
        </a:solidFill>
        <a:latin typeface="+mn-lt"/>
        <a:ea typeface="+mn-ea"/>
        <a:cs typeface="+mn-cs"/>
      </a:defRPr>
    </a:lvl4pPr>
    <a:lvl5pPr marL="8150225" algn="l" defTabSz="4075113" rtl="0" fontAlgn="base">
      <a:spcBef>
        <a:spcPct val="30000"/>
      </a:spcBef>
      <a:spcAft>
        <a:spcPct val="0"/>
      </a:spcAft>
      <a:defRPr sz="53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4075572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4075572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4075572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4075572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acmg.seas.harvard.edu/img/NASA_Logo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0438" y="24506238"/>
            <a:ext cx="5440362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4533898"/>
          </a:xfrm>
          <a:prstGeom prst="rect">
            <a:avLst/>
          </a:prstGeom>
        </p:spPr>
        <p:txBody>
          <a:bodyPr lIns="407557" tIns="203779" rIns="407557" bIns="20377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0263C-30B0-4D13-B199-2E8F79F7D1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27D78-72D3-4F00-9C46-3EA6645CFB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0" y="1371600"/>
            <a:ext cx="10241280" cy="5577840"/>
          </a:xfrm>
          <a:prstGeom prst="rect">
            <a:avLst/>
          </a:prstGeom>
        </p:spPr>
        <p:txBody>
          <a:bodyPr lIns="407557" tIns="203779" rIns="407557" bIns="203779" anchor="b"/>
          <a:lstStyle>
            <a:lvl1pPr algn="l">
              <a:defRPr sz="8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1842" y="1463040"/>
            <a:ext cx="21762716" cy="27066240"/>
          </a:xfrm>
          <a:prstGeom prst="rect">
            <a:avLst/>
          </a:prstGeom>
        </p:spPr>
        <p:txBody>
          <a:bodyPr lIns="407557" tIns="203779" rIns="407557" bIns="203779">
            <a:normAutofit/>
          </a:bodyPr>
          <a:lstStyle>
            <a:lvl1pPr>
              <a:defRPr sz="8900"/>
            </a:lvl1pPr>
            <a:lvl2pPr>
              <a:defRPr sz="8900"/>
            </a:lvl2pPr>
            <a:lvl3pPr>
              <a:defRPr sz="89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0" y="6949442"/>
            <a:ext cx="10241280" cy="21927077"/>
          </a:xfrm>
          <a:prstGeom prst="rect">
            <a:avLst/>
          </a:prstGeom>
        </p:spPr>
        <p:txBody>
          <a:bodyPr lIns="407557" tIns="203779" rIns="407557" bIns="203779"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43AD5-F055-4EC6-9117-824F45CA75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0" y="22677120"/>
            <a:ext cx="23042880" cy="2720342"/>
          </a:xfrm>
          <a:prstGeom prst="rect">
            <a:avLst/>
          </a:prstGeom>
        </p:spPr>
        <p:txBody>
          <a:bodyPr lIns="407557" tIns="203779" rIns="407557" bIns="203779" anchor="b"/>
          <a:lstStyle>
            <a:lvl1pPr algn="l">
              <a:defRPr sz="8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80960" y="2194560"/>
            <a:ext cx="23042880" cy="19019520"/>
          </a:xfrm>
          <a:prstGeom prst="rect">
            <a:avLst/>
          </a:prstGeom>
        </p:spPr>
        <p:txBody>
          <a:bodyPr lIns="407557" tIns="203779" rIns="407557" bIns="203779"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4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0" y="25397462"/>
            <a:ext cx="23042880" cy="3863338"/>
          </a:xfrm>
          <a:prstGeom prst="rect">
            <a:avLst/>
          </a:prstGeom>
        </p:spPr>
        <p:txBody>
          <a:bodyPr lIns="407557" tIns="203779" rIns="407557" bIns="203779"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500"/>
            </a:lvl3pPr>
            <a:lvl4pPr marL="6113358" indent="0">
              <a:buNone/>
              <a:defRPr sz="4000"/>
            </a:lvl4pPr>
            <a:lvl5pPr marL="8151144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E38EB-D638-4E42-96C5-B2BA625EBC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6217922"/>
            <a:ext cx="34564320" cy="23408635"/>
          </a:xfrm>
          <a:prstGeom prst="rect">
            <a:avLst/>
          </a:prstGeom>
        </p:spPr>
        <p:txBody>
          <a:bodyPr vert="eaVert" lIns="407557" tIns="203779" rIns="407557" bIns="20377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4533898"/>
          </a:xfrm>
          <a:prstGeom prst="rect">
            <a:avLst/>
          </a:prstGeom>
        </p:spPr>
        <p:txBody>
          <a:bodyPr lIns="407557" tIns="203779" rIns="407557" bIns="20377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FA7E9-F1C8-413F-B20D-91EC2A37D4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324040" y="1463042"/>
            <a:ext cx="4160520" cy="28087320"/>
          </a:xfrm>
          <a:prstGeom prst="rect">
            <a:avLst/>
          </a:prstGeom>
        </p:spPr>
        <p:txBody>
          <a:bodyPr vert="eaVert" lIns="407557" tIns="203779" rIns="407557" bIns="203779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318265"/>
            <a:ext cx="30083760" cy="28087320"/>
          </a:xfrm>
          <a:prstGeom prst="rect">
            <a:avLst/>
          </a:prstGeom>
        </p:spPr>
        <p:txBody>
          <a:bodyPr vert="eaVert" lIns="407557" tIns="203779" rIns="407557" bIns="203779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24513-8F7E-465B-BF95-AF19909661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401800" y="7315200"/>
            <a:ext cx="19522440" cy="4023360"/>
          </a:xfrm>
          <a:prstGeom prst="rect">
            <a:avLst/>
          </a:prstGeom>
        </p:spPr>
        <p:txBody>
          <a:bodyPr lIns="407557" tIns="203779" rIns="407557" bIns="203779" anchor="ctr">
            <a:normAutofit/>
          </a:bodyPr>
          <a:lstStyle>
            <a:lvl1pPr marL="254723" indent="0">
              <a:buFontTx/>
              <a:buNone/>
              <a:defRPr sz="80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401800" y="11338560"/>
            <a:ext cx="19522440" cy="4023360"/>
          </a:xfrm>
          <a:prstGeom prst="rect">
            <a:avLst/>
          </a:prstGeom>
        </p:spPr>
        <p:txBody>
          <a:bodyPr lIns="407557" tIns="203779" rIns="407557" bIns="203779" anchor="ctr">
            <a:normAutofit/>
          </a:bodyPr>
          <a:lstStyle>
            <a:lvl1pPr marL="254723" indent="0">
              <a:buFontTx/>
              <a:buNone/>
              <a:defRPr sz="80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4401800" y="15361920"/>
            <a:ext cx="19522440" cy="4023360"/>
          </a:xfrm>
          <a:prstGeom prst="rect">
            <a:avLst/>
          </a:prstGeom>
        </p:spPr>
        <p:txBody>
          <a:bodyPr lIns="407557" tIns="203779" rIns="407557" bIns="203779" anchor="ctr">
            <a:normAutofit/>
          </a:bodyPr>
          <a:lstStyle>
            <a:lvl1pPr marL="254723" indent="0">
              <a:buFontTx/>
              <a:buNone/>
              <a:defRPr sz="80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4401800" y="19385280"/>
            <a:ext cx="19522440" cy="4023360"/>
          </a:xfrm>
          <a:prstGeom prst="rect">
            <a:avLst/>
          </a:prstGeom>
        </p:spPr>
        <p:txBody>
          <a:bodyPr lIns="407557" tIns="203779" rIns="407557" bIns="203779" anchor="ctr">
            <a:normAutofit/>
          </a:bodyPr>
          <a:lstStyle>
            <a:lvl1pPr marL="254723" indent="0">
              <a:buFontTx/>
              <a:buNone/>
              <a:defRPr sz="80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4533898"/>
          </a:xfrm>
          <a:prstGeom prst="rect">
            <a:avLst/>
          </a:prstGeom>
        </p:spPr>
        <p:txBody>
          <a:bodyPr lIns="407557" tIns="203779" rIns="407557" bIns="20377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44436-028A-4437-962A-877A8171BB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16824963"/>
            <a:ext cx="10881360" cy="13533115"/>
          </a:xfrm>
          <a:prstGeom prst="rect">
            <a:avLst/>
          </a:prstGeom>
        </p:spPr>
        <p:txBody>
          <a:bodyPr lIns="1222672" tIns="0" rIns="815114" bIns="203779">
            <a:normAutofit/>
          </a:bodyPr>
          <a:lstStyle>
            <a:lvl1pPr>
              <a:lnSpc>
                <a:spcPts val="8914"/>
              </a:lnSpc>
              <a:defRPr sz="80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13761720" y="16824963"/>
            <a:ext cx="10881360" cy="13533115"/>
          </a:xfrm>
          <a:prstGeom prst="rect">
            <a:avLst/>
          </a:prstGeom>
        </p:spPr>
        <p:txBody>
          <a:bodyPr lIns="1222672" tIns="0" rIns="815114" bIns="203779">
            <a:normAutofit/>
          </a:bodyPr>
          <a:lstStyle>
            <a:lvl1pPr>
              <a:lnSpc>
                <a:spcPts val="8914"/>
              </a:lnSpc>
              <a:defRPr sz="80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25603200" y="16824963"/>
            <a:ext cx="10881360" cy="13533115"/>
          </a:xfrm>
          <a:prstGeom prst="rect">
            <a:avLst/>
          </a:prstGeom>
        </p:spPr>
        <p:txBody>
          <a:bodyPr lIns="1222672" tIns="0" rIns="815114" bIns="203779">
            <a:normAutofit/>
          </a:bodyPr>
          <a:lstStyle>
            <a:lvl1pPr>
              <a:lnSpc>
                <a:spcPts val="8914"/>
              </a:lnSpc>
              <a:defRPr sz="80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1920253" y="5852160"/>
            <a:ext cx="10881360" cy="10972800"/>
          </a:xfrm>
          <a:prstGeom prst="rect">
            <a:avLst/>
          </a:prstGeom>
        </p:spPr>
        <p:txBody>
          <a:bodyPr lIns="407557" tIns="203779" rIns="407557" bIns="203779"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13761726" y="5852160"/>
            <a:ext cx="10881373" cy="10972800"/>
          </a:xfrm>
          <a:prstGeom prst="rect">
            <a:avLst/>
          </a:prstGeom>
        </p:spPr>
        <p:txBody>
          <a:bodyPr lIns="407557" tIns="203779" rIns="407557" bIns="203779"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25603215" y="5852160"/>
            <a:ext cx="10881373" cy="10972800"/>
          </a:xfrm>
          <a:prstGeom prst="rect">
            <a:avLst/>
          </a:prstGeom>
        </p:spPr>
        <p:txBody>
          <a:bodyPr lIns="407557" tIns="203779" rIns="407557" bIns="203779"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4533898"/>
          </a:xfrm>
          <a:prstGeom prst="rect">
            <a:avLst/>
          </a:prstGeom>
        </p:spPr>
        <p:txBody>
          <a:bodyPr lIns="407557" tIns="203779" rIns="407557" bIns="20377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EA1C4-31C3-4459-A1D8-06F1974535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163" y="0"/>
            <a:ext cx="38404801" cy="270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reeform 2"/>
          <p:cNvSpPr/>
          <p:nvPr userDrawn="1"/>
        </p:nvSpPr>
        <p:spPr>
          <a:xfrm rot="10800000">
            <a:off x="0" y="16878300"/>
            <a:ext cx="38404800" cy="14751050"/>
          </a:xfrm>
          <a:custGeom>
            <a:avLst/>
            <a:gdLst>
              <a:gd name="connsiteX0" fmla="*/ 9144000 w 9144000"/>
              <a:gd name="connsiteY0" fmla="*/ 3073061 h 3073061"/>
              <a:gd name="connsiteX1" fmla="*/ 4273477 w 9144000"/>
              <a:gd name="connsiteY1" fmla="*/ 1281912 h 3073061"/>
              <a:gd name="connsiteX2" fmla="*/ 0 w 9144000"/>
              <a:gd name="connsiteY2" fmla="*/ 3022773 h 3073061"/>
              <a:gd name="connsiteX3" fmla="*/ 0 w 9144000"/>
              <a:gd name="connsiteY3" fmla="*/ 1721 h 3073061"/>
              <a:gd name="connsiteX4" fmla="*/ 9144000 w 9144000"/>
              <a:gd name="connsiteY4" fmla="*/ 642191 h 3073061"/>
              <a:gd name="connsiteX5" fmla="*/ 9144000 w 9144000"/>
              <a:gd name="connsiteY5" fmla="*/ 3073061 h 3073061"/>
              <a:gd name="connsiteX0" fmla="*/ 9144000 w 9144000"/>
              <a:gd name="connsiteY0" fmla="*/ 3073061 h 3073061"/>
              <a:gd name="connsiteX1" fmla="*/ 4263852 w 9144000"/>
              <a:gd name="connsiteY1" fmla="*/ 1320413 h 3073061"/>
              <a:gd name="connsiteX2" fmla="*/ 0 w 9144000"/>
              <a:gd name="connsiteY2" fmla="*/ 3022773 h 3073061"/>
              <a:gd name="connsiteX3" fmla="*/ 0 w 9144000"/>
              <a:gd name="connsiteY3" fmla="*/ 1721 h 3073061"/>
              <a:gd name="connsiteX4" fmla="*/ 9144000 w 9144000"/>
              <a:gd name="connsiteY4" fmla="*/ 642191 h 3073061"/>
              <a:gd name="connsiteX5" fmla="*/ 9144000 w 9144000"/>
              <a:gd name="connsiteY5" fmla="*/ 3073061 h 307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3073061">
                <a:moveTo>
                  <a:pt x="9144000" y="3073061"/>
                </a:moveTo>
                <a:cubicBezTo>
                  <a:pt x="7913646" y="1714986"/>
                  <a:pt x="6461562" y="693942"/>
                  <a:pt x="4263852" y="1320413"/>
                </a:cubicBezTo>
                <a:cubicBezTo>
                  <a:pt x="3285004" y="1599440"/>
                  <a:pt x="1958962" y="2892167"/>
                  <a:pt x="0" y="3022773"/>
                </a:cubicBezTo>
                <a:lnTo>
                  <a:pt x="0" y="1721"/>
                </a:lnTo>
                <a:cubicBezTo>
                  <a:pt x="2542180" y="-27565"/>
                  <a:pt x="6968189" y="322414"/>
                  <a:pt x="9144000" y="642191"/>
                </a:cubicBezTo>
                <a:lnTo>
                  <a:pt x="9144000" y="307306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2000"/>
                  <a:lumOff val="8000"/>
                </a:schemeClr>
              </a:gs>
              <a:gs pos="7100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7557" tIns="203779" rIns="407557" bIns="203779" anchor="ctr"/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 rot="10800000">
            <a:off x="0" y="20326350"/>
            <a:ext cx="38404800" cy="12684125"/>
          </a:xfrm>
          <a:custGeom>
            <a:avLst/>
            <a:gdLst>
              <a:gd name="connsiteX0" fmla="*/ 9097353 w 9144000"/>
              <a:gd name="connsiteY0" fmla="*/ 2650486 h 2650486"/>
              <a:gd name="connsiteX1" fmla="*/ 4209662 w 9144000"/>
              <a:gd name="connsiteY1" fmla="*/ 1583686 h 2650486"/>
              <a:gd name="connsiteX2" fmla="*/ 0 w 9144000"/>
              <a:gd name="connsiteY2" fmla="*/ 2391764 h 2650486"/>
              <a:gd name="connsiteX3" fmla="*/ 0 w 9144000"/>
              <a:gd name="connsiteY3" fmla="*/ 0 h 2650486"/>
              <a:gd name="connsiteX4" fmla="*/ 9144000 w 9144000"/>
              <a:gd name="connsiteY4" fmla="*/ 0 h 2650486"/>
              <a:gd name="connsiteX5" fmla="*/ 9144000 w 9144000"/>
              <a:gd name="connsiteY5" fmla="*/ 2631653 h 2650486"/>
              <a:gd name="connsiteX6" fmla="*/ 9097353 w 9144000"/>
              <a:gd name="connsiteY6" fmla="*/ 2650486 h 2650486"/>
              <a:gd name="connsiteX0" fmla="*/ 9097353 w 9144000"/>
              <a:gd name="connsiteY0" fmla="*/ 2650486 h 2650486"/>
              <a:gd name="connsiteX1" fmla="*/ 4209662 w 9144000"/>
              <a:gd name="connsiteY1" fmla="*/ 1583686 h 2650486"/>
              <a:gd name="connsiteX2" fmla="*/ 0 w 9144000"/>
              <a:gd name="connsiteY2" fmla="*/ 2391764 h 2650486"/>
              <a:gd name="connsiteX3" fmla="*/ 0 w 9144000"/>
              <a:gd name="connsiteY3" fmla="*/ 0 h 2650486"/>
              <a:gd name="connsiteX4" fmla="*/ 9144000 w 9144000"/>
              <a:gd name="connsiteY4" fmla="*/ 0 h 2650486"/>
              <a:gd name="connsiteX5" fmla="*/ 9144000 w 9144000"/>
              <a:gd name="connsiteY5" fmla="*/ 2631653 h 2650486"/>
              <a:gd name="connsiteX6" fmla="*/ 9097353 w 9144000"/>
              <a:gd name="connsiteY6" fmla="*/ 2650486 h 2650486"/>
              <a:gd name="connsiteX0" fmla="*/ 9097353 w 9422295"/>
              <a:gd name="connsiteY0" fmla="*/ 2650486 h 2650486"/>
              <a:gd name="connsiteX1" fmla="*/ 4209662 w 9422295"/>
              <a:gd name="connsiteY1" fmla="*/ 1583686 h 2650486"/>
              <a:gd name="connsiteX2" fmla="*/ 0 w 9422295"/>
              <a:gd name="connsiteY2" fmla="*/ 2391764 h 2650486"/>
              <a:gd name="connsiteX3" fmla="*/ 0 w 9422295"/>
              <a:gd name="connsiteY3" fmla="*/ 0 h 2650486"/>
              <a:gd name="connsiteX4" fmla="*/ 9144000 w 9422295"/>
              <a:gd name="connsiteY4" fmla="*/ 0 h 2650486"/>
              <a:gd name="connsiteX5" fmla="*/ 9422295 w 9422295"/>
              <a:gd name="connsiteY5" fmla="*/ 2631653 h 2650486"/>
              <a:gd name="connsiteX6" fmla="*/ 9097353 w 9422295"/>
              <a:gd name="connsiteY6" fmla="*/ 2650486 h 2650486"/>
              <a:gd name="connsiteX0" fmla="*/ 9097353 w 9144000"/>
              <a:gd name="connsiteY0" fmla="*/ 2650486 h 2650486"/>
              <a:gd name="connsiteX1" fmla="*/ 4209662 w 9144000"/>
              <a:gd name="connsiteY1" fmla="*/ 1583686 h 2650486"/>
              <a:gd name="connsiteX2" fmla="*/ 0 w 9144000"/>
              <a:gd name="connsiteY2" fmla="*/ 2391764 h 2650486"/>
              <a:gd name="connsiteX3" fmla="*/ 0 w 9144000"/>
              <a:gd name="connsiteY3" fmla="*/ 0 h 2650486"/>
              <a:gd name="connsiteX4" fmla="*/ 9144000 w 9144000"/>
              <a:gd name="connsiteY4" fmla="*/ 0 h 2650486"/>
              <a:gd name="connsiteX5" fmla="*/ 9097353 w 9144000"/>
              <a:gd name="connsiteY5" fmla="*/ 2650486 h 2650486"/>
              <a:gd name="connsiteX0" fmla="*/ 9137110 w 9144000"/>
              <a:gd name="connsiteY0" fmla="*/ 2642534 h 2642534"/>
              <a:gd name="connsiteX1" fmla="*/ 4209662 w 9144000"/>
              <a:gd name="connsiteY1" fmla="*/ 1583686 h 2642534"/>
              <a:gd name="connsiteX2" fmla="*/ 0 w 9144000"/>
              <a:gd name="connsiteY2" fmla="*/ 2391764 h 2642534"/>
              <a:gd name="connsiteX3" fmla="*/ 0 w 9144000"/>
              <a:gd name="connsiteY3" fmla="*/ 0 h 2642534"/>
              <a:gd name="connsiteX4" fmla="*/ 9144000 w 9144000"/>
              <a:gd name="connsiteY4" fmla="*/ 0 h 2642534"/>
              <a:gd name="connsiteX5" fmla="*/ 9137110 w 9144000"/>
              <a:gd name="connsiteY5" fmla="*/ 2642534 h 2642534"/>
              <a:gd name="connsiteX0" fmla="*/ 9137110 w 9144000"/>
              <a:gd name="connsiteY0" fmla="*/ 2642534 h 2642534"/>
              <a:gd name="connsiteX1" fmla="*/ 4046033 w 9144000"/>
              <a:gd name="connsiteY1" fmla="*/ 1651063 h 2642534"/>
              <a:gd name="connsiteX2" fmla="*/ 0 w 9144000"/>
              <a:gd name="connsiteY2" fmla="*/ 2391764 h 2642534"/>
              <a:gd name="connsiteX3" fmla="*/ 0 w 9144000"/>
              <a:gd name="connsiteY3" fmla="*/ 0 h 2642534"/>
              <a:gd name="connsiteX4" fmla="*/ 9144000 w 9144000"/>
              <a:gd name="connsiteY4" fmla="*/ 0 h 2642534"/>
              <a:gd name="connsiteX5" fmla="*/ 9137110 w 9144000"/>
              <a:gd name="connsiteY5" fmla="*/ 2642534 h 264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2642534">
                <a:moveTo>
                  <a:pt x="9137110" y="2642534"/>
                </a:moveTo>
                <a:cubicBezTo>
                  <a:pt x="7503345" y="1239184"/>
                  <a:pt x="5185858" y="1187513"/>
                  <a:pt x="4046033" y="1651063"/>
                </a:cubicBezTo>
                <a:cubicBezTo>
                  <a:pt x="3313773" y="1953075"/>
                  <a:pt x="1504966" y="3036324"/>
                  <a:pt x="0" y="2391764"/>
                </a:cubicBezTo>
                <a:lnTo>
                  <a:pt x="0" y="0"/>
                </a:lnTo>
                <a:lnTo>
                  <a:pt x="9144000" y="0"/>
                </a:lnTo>
                <a:cubicBezTo>
                  <a:pt x="9141703" y="880845"/>
                  <a:pt x="9139407" y="1761689"/>
                  <a:pt x="9137110" y="264253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7557" tIns="203779" rIns="407557" bIns="203779" anchor="ctr"/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reeform 4"/>
          <p:cNvSpPr/>
          <p:nvPr userDrawn="1"/>
        </p:nvSpPr>
        <p:spPr>
          <a:xfrm rot="10800000">
            <a:off x="0" y="22471063"/>
            <a:ext cx="38565138" cy="10539412"/>
          </a:xfrm>
          <a:custGeom>
            <a:avLst/>
            <a:gdLst>
              <a:gd name="connsiteX0" fmla="*/ 1764817 w 9182101"/>
              <a:gd name="connsiteY0" fmla="*/ 2303374 h 2305051"/>
              <a:gd name="connsiteX1" fmla="*/ 0 w 9182101"/>
              <a:gd name="connsiteY1" fmla="*/ 1691468 h 2305051"/>
              <a:gd name="connsiteX2" fmla="*/ 38100 w 9182101"/>
              <a:gd name="connsiteY2" fmla="*/ 0 h 2305051"/>
              <a:gd name="connsiteX3" fmla="*/ 9182101 w 9182101"/>
              <a:gd name="connsiteY3" fmla="*/ 0 h 2305051"/>
              <a:gd name="connsiteX4" fmla="*/ 9182101 w 9182101"/>
              <a:gd name="connsiteY4" fmla="*/ 2192535 h 2305051"/>
              <a:gd name="connsiteX5" fmla="*/ 9180219 w 9182101"/>
              <a:gd name="connsiteY5" fmla="*/ 2193287 h 2305051"/>
              <a:gd name="connsiteX6" fmla="*/ 4425878 w 9182101"/>
              <a:gd name="connsiteY6" fmla="*/ 1564637 h 2305051"/>
              <a:gd name="connsiteX7" fmla="*/ 1982164 w 9182101"/>
              <a:gd name="connsiteY7" fmla="*/ 2303197 h 2305051"/>
              <a:gd name="connsiteX8" fmla="*/ 1764817 w 9182101"/>
              <a:gd name="connsiteY8" fmla="*/ 2303374 h 2305051"/>
              <a:gd name="connsiteX0" fmla="*/ 1764817 w 9182101"/>
              <a:gd name="connsiteY0" fmla="*/ 2303374 h 2305051"/>
              <a:gd name="connsiteX1" fmla="*/ 0 w 9182101"/>
              <a:gd name="connsiteY1" fmla="*/ 1691468 h 2305051"/>
              <a:gd name="connsiteX2" fmla="*/ 38100 w 9182101"/>
              <a:gd name="connsiteY2" fmla="*/ 0 h 2305051"/>
              <a:gd name="connsiteX3" fmla="*/ 9182101 w 9182101"/>
              <a:gd name="connsiteY3" fmla="*/ 0 h 2305051"/>
              <a:gd name="connsiteX4" fmla="*/ 9182101 w 9182101"/>
              <a:gd name="connsiteY4" fmla="*/ 2192535 h 2305051"/>
              <a:gd name="connsiteX5" fmla="*/ 9180219 w 9182101"/>
              <a:gd name="connsiteY5" fmla="*/ 2193287 h 2305051"/>
              <a:gd name="connsiteX6" fmla="*/ 4425878 w 9182101"/>
              <a:gd name="connsiteY6" fmla="*/ 1564637 h 2305051"/>
              <a:gd name="connsiteX7" fmla="*/ 1982164 w 9182101"/>
              <a:gd name="connsiteY7" fmla="*/ 2303197 h 2305051"/>
              <a:gd name="connsiteX8" fmla="*/ 1764817 w 9182101"/>
              <a:gd name="connsiteY8" fmla="*/ 2303374 h 2305051"/>
              <a:gd name="connsiteX0" fmla="*/ 1764817 w 9182101"/>
              <a:gd name="connsiteY0" fmla="*/ 2303374 h 2305051"/>
              <a:gd name="connsiteX1" fmla="*/ 0 w 9182101"/>
              <a:gd name="connsiteY1" fmla="*/ 1691468 h 2305051"/>
              <a:gd name="connsiteX2" fmla="*/ 38100 w 9182101"/>
              <a:gd name="connsiteY2" fmla="*/ 0 h 2305051"/>
              <a:gd name="connsiteX3" fmla="*/ 9182101 w 9182101"/>
              <a:gd name="connsiteY3" fmla="*/ 0 h 2305051"/>
              <a:gd name="connsiteX4" fmla="*/ 9182101 w 9182101"/>
              <a:gd name="connsiteY4" fmla="*/ 2192535 h 2305051"/>
              <a:gd name="connsiteX5" fmla="*/ 9180219 w 9182101"/>
              <a:gd name="connsiteY5" fmla="*/ 2193287 h 2305051"/>
              <a:gd name="connsiteX6" fmla="*/ 4425878 w 9182101"/>
              <a:gd name="connsiteY6" fmla="*/ 1564637 h 2305051"/>
              <a:gd name="connsiteX7" fmla="*/ 1982164 w 9182101"/>
              <a:gd name="connsiteY7" fmla="*/ 2303197 h 2305051"/>
              <a:gd name="connsiteX8" fmla="*/ 1764817 w 9182101"/>
              <a:gd name="connsiteY8" fmla="*/ 2303374 h 2305051"/>
              <a:gd name="connsiteX0" fmla="*/ 1764817 w 9182101"/>
              <a:gd name="connsiteY0" fmla="*/ 2303374 h 2305051"/>
              <a:gd name="connsiteX1" fmla="*/ 0 w 9182101"/>
              <a:gd name="connsiteY1" fmla="*/ 1691468 h 2305051"/>
              <a:gd name="connsiteX2" fmla="*/ 38100 w 9182101"/>
              <a:gd name="connsiteY2" fmla="*/ 0 h 2305051"/>
              <a:gd name="connsiteX3" fmla="*/ 9182101 w 9182101"/>
              <a:gd name="connsiteY3" fmla="*/ 0 h 2305051"/>
              <a:gd name="connsiteX4" fmla="*/ 9182101 w 9182101"/>
              <a:gd name="connsiteY4" fmla="*/ 2192535 h 2305051"/>
              <a:gd name="connsiteX5" fmla="*/ 9180219 w 9182101"/>
              <a:gd name="connsiteY5" fmla="*/ 2193287 h 2305051"/>
              <a:gd name="connsiteX6" fmla="*/ 4425878 w 9182101"/>
              <a:gd name="connsiteY6" fmla="*/ 1564637 h 2305051"/>
              <a:gd name="connsiteX7" fmla="*/ 1982164 w 9182101"/>
              <a:gd name="connsiteY7" fmla="*/ 2303197 h 2305051"/>
              <a:gd name="connsiteX8" fmla="*/ 1764817 w 9182101"/>
              <a:gd name="connsiteY8" fmla="*/ 2303374 h 2305051"/>
              <a:gd name="connsiteX0" fmla="*/ 1764817 w 9182101"/>
              <a:gd name="connsiteY0" fmla="*/ 2303374 h 2305051"/>
              <a:gd name="connsiteX1" fmla="*/ 0 w 9182101"/>
              <a:gd name="connsiteY1" fmla="*/ 1691468 h 2305051"/>
              <a:gd name="connsiteX2" fmla="*/ 38100 w 9182101"/>
              <a:gd name="connsiteY2" fmla="*/ 0 h 2305051"/>
              <a:gd name="connsiteX3" fmla="*/ 9182101 w 9182101"/>
              <a:gd name="connsiteY3" fmla="*/ 0 h 2305051"/>
              <a:gd name="connsiteX4" fmla="*/ 9182101 w 9182101"/>
              <a:gd name="connsiteY4" fmla="*/ 2192535 h 2305051"/>
              <a:gd name="connsiteX5" fmla="*/ 9180219 w 9182101"/>
              <a:gd name="connsiteY5" fmla="*/ 2193287 h 2305051"/>
              <a:gd name="connsiteX6" fmla="*/ 4416252 w 9182101"/>
              <a:gd name="connsiteY6" fmla="*/ 1535761 h 2305051"/>
              <a:gd name="connsiteX7" fmla="*/ 1982164 w 9182101"/>
              <a:gd name="connsiteY7" fmla="*/ 2303197 h 2305051"/>
              <a:gd name="connsiteX8" fmla="*/ 1764817 w 9182101"/>
              <a:gd name="connsiteY8" fmla="*/ 2303374 h 2305051"/>
              <a:gd name="connsiteX0" fmla="*/ 1764817 w 9182101"/>
              <a:gd name="connsiteY0" fmla="*/ 2303374 h 2305051"/>
              <a:gd name="connsiteX1" fmla="*/ 0 w 9182101"/>
              <a:gd name="connsiteY1" fmla="*/ 1691468 h 2305051"/>
              <a:gd name="connsiteX2" fmla="*/ 38100 w 9182101"/>
              <a:gd name="connsiteY2" fmla="*/ 0 h 2305051"/>
              <a:gd name="connsiteX3" fmla="*/ 9182101 w 9182101"/>
              <a:gd name="connsiteY3" fmla="*/ 0 h 2305051"/>
              <a:gd name="connsiteX4" fmla="*/ 9182101 w 9182101"/>
              <a:gd name="connsiteY4" fmla="*/ 2192535 h 2305051"/>
              <a:gd name="connsiteX5" fmla="*/ 9180219 w 9182101"/>
              <a:gd name="connsiteY5" fmla="*/ 2193287 h 2305051"/>
              <a:gd name="connsiteX6" fmla="*/ 4416252 w 9182101"/>
              <a:gd name="connsiteY6" fmla="*/ 1535761 h 2305051"/>
              <a:gd name="connsiteX7" fmla="*/ 1982164 w 9182101"/>
              <a:gd name="connsiteY7" fmla="*/ 2303197 h 2305051"/>
              <a:gd name="connsiteX8" fmla="*/ 1764817 w 9182101"/>
              <a:gd name="connsiteY8" fmla="*/ 2303374 h 2305051"/>
              <a:gd name="connsiteX0" fmla="*/ 1764817 w 9182101"/>
              <a:gd name="connsiteY0" fmla="*/ 2303374 h 2305051"/>
              <a:gd name="connsiteX1" fmla="*/ 0 w 9182101"/>
              <a:gd name="connsiteY1" fmla="*/ 1691468 h 2305051"/>
              <a:gd name="connsiteX2" fmla="*/ 38100 w 9182101"/>
              <a:gd name="connsiteY2" fmla="*/ 0 h 2305051"/>
              <a:gd name="connsiteX3" fmla="*/ 9182101 w 9182101"/>
              <a:gd name="connsiteY3" fmla="*/ 0 h 2305051"/>
              <a:gd name="connsiteX4" fmla="*/ 9182101 w 9182101"/>
              <a:gd name="connsiteY4" fmla="*/ 2192535 h 2305051"/>
              <a:gd name="connsiteX5" fmla="*/ 9180219 w 9182101"/>
              <a:gd name="connsiteY5" fmla="*/ 2193287 h 2305051"/>
              <a:gd name="connsiteX6" fmla="*/ 4416252 w 9182101"/>
              <a:gd name="connsiteY6" fmla="*/ 1535761 h 2305051"/>
              <a:gd name="connsiteX7" fmla="*/ 1982164 w 9182101"/>
              <a:gd name="connsiteY7" fmla="*/ 2303197 h 2305051"/>
              <a:gd name="connsiteX8" fmla="*/ 1764817 w 9182101"/>
              <a:gd name="connsiteY8" fmla="*/ 2303374 h 2305051"/>
              <a:gd name="connsiteX0" fmla="*/ 1982164 w 9182101"/>
              <a:gd name="connsiteY0" fmla="*/ 2303197 h 2305017"/>
              <a:gd name="connsiteX1" fmla="*/ 0 w 9182101"/>
              <a:gd name="connsiteY1" fmla="*/ 1691468 h 2305017"/>
              <a:gd name="connsiteX2" fmla="*/ 38100 w 9182101"/>
              <a:gd name="connsiteY2" fmla="*/ 0 h 2305017"/>
              <a:gd name="connsiteX3" fmla="*/ 9182101 w 9182101"/>
              <a:gd name="connsiteY3" fmla="*/ 0 h 2305017"/>
              <a:gd name="connsiteX4" fmla="*/ 9182101 w 9182101"/>
              <a:gd name="connsiteY4" fmla="*/ 2192535 h 2305017"/>
              <a:gd name="connsiteX5" fmla="*/ 9180219 w 9182101"/>
              <a:gd name="connsiteY5" fmla="*/ 2193287 h 2305017"/>
              <a:gd name="connsiteX6" fmla="*/ 4416252 w 9182101"/>
              <a:gd name="connsiteY6" fmla="*/ 1535761 h 2305017"/>
              <a:gd name="connsiteX7" fmla="*/ 1982164 w 9182101"/>
              <a:gd name="connsiteY7" fmla="*/ 2303197 h 2305017"/>
              <a:gd name="connsiteX0" fmla="*/ 4416252 w 9182101"/>
              <a:gd name="connsiteY0" fmla="*/ 1535761 h 2193287"/>
              <a:gd name="connsiteX1" fmla="*/ 0 w 9182101"/>
              <a:gd name="connsiteY1" fmla="*/ 1691468 h 2193287"/>
              <a:gd name="connsiteX2" fmla="*/ 38100 w 9182101"/>
              <a:gd name="connsiteY2" fmla="*/ 0 h 2193287"/>
              <a:gd name="connsiteX3" fmla="*/ 9182101 w 9182101"/>
              <a:gd name="connsiteY3" fmla="*/ 0 h 2193287"/>
              <a:gd name="connsiteX4" fmla="*/ 9182101 w 9182101"/>
              <a:gd name="connsiteY4" fmla="*/ 2192535 h 2193287"/>
              <a:gd name="connsiteX5" fmla="*/ 9180219 w 9182101"/>
              <a:gd name="connsiteY5" fmla="*/ 2193287 h 2193287"/>
              <a:gd name="connsiteX6" fmla="*/ 4416252 w 9182101"/>
              <a:gd name="connsiteY6" fmla="*/ 1535761 h 2193287"/>
              <a:gd name="connsiteX0" fmla="*/ 4416252 w 9182101"/>
              <a:gd name="connsiteY0" fmla="*/ 1535761 h 2193287"/>
              <a:gd name="connsiteX1" fmla="*/ 0 w 9182101"/>
              <a:gd name="connsiteY1" fmla="*/ 1691468 h 2193287"/>
              <a:gd name="connsiteX2" fmla="*/ 38100 w 9182101"/>
              <a:gd name="connsiteY2" fmla="*/ 0 h 2193287"/>
              <a:gd name="connsiteX3" fmla="*/ 9182101 w 9182101"/>
              <a:gd name="connsiteY3" fmla="*/ 0 h 2193287"/>
              <a:gd name="connsiteX4" fmla="*/ 9182101 w 9182101"/>
              <a:gd name="connsiteY4" fmla="*/ 2192535 h 2193287"/>
              <a:gd name="connsiteX5" fmla="*/ 9180219 w 9182101"/>
              <a:gd name="connsiteY5" fmla="*/ 2193287 h 2193287"/>
              <a:gd name="connsiteX6" fmla="*/ 4416252 w 9182101"/>
              <a:gd name="connsiteY6" fmla="*/ 1535761 h 2193287"/>
              <a:gd name="connsiteX0" fmla="*/ 4416252 w 9182101"/>
              <a:gd name="connsiteY0" fmla="*/ 1535761 h 2229427"/>
              <a:gd name="connsiteX1" fmla="*/ 0 w 9182101"/>
              <a:gd name="connsiteY1" fmla="*/ 1691468 h 2229427"/>
              <a:gd name="connsiteX2" fmla="*/ 38100 w 9182101"/>
              <a:gd name="connsiteY2" fmla="*/ 0 h 2229427"/>
              <a:gd name="connsiteX3" fmla="*/ 9182101 w 9182101"/>
              <a:gd name="connsiteY3" fmla="*/ 0 h 2229427"/>
              <a:gd name="connsiteX4" fmla="*/ 9182101 w 9182101"/>
              <a:gd name="connsiteY4" fmla="*/ 2192535 h 2229427"/>
              <a:gd name="connsiteX5" fmla="*/ 9180219 w 9182101"/>
              <a:gd name="connsiteY5" fmla="*/ 2193287 h 2229427"/>
              <a:gd name="connsiteX6" fmla="*/ 4416252 w 9182101"/>
              <a:gd name="connsiteY6" fmla="*/ 1535761 h 2229427"/>
              <a:gd name="connsiteX0" fmla="*/ 4416252 w 9182101"/>
              <a:gd name="connsiteY0" fmla="*/ 1535761 h 2229427"/>
              <a:gd name="connsiteX1" fmla="*/ 0 w 9182101"/>
              <a:gd name="connsiteY1" fmla="*/ 1691468 h 2229427"/>
              <a:gd name="connsiteX2" fmla="*/ 38100 w 9182101"/>
              <a:gd name="connsiteY2" fmla="*/ 0 h 2229427"/>
              <a:gd name="connsiteX3" fmla="*/ 9182101 w 9182101"/>
              <a:gd name="connsiteY3" fmla="*/ 0 h 2229427"/>
              <a:gd name="connsiteX4" fmla="*/ 9182101 w 9182101"/>
              <a:gd name="connsiteY4" fmla="*/ 2192535 h 2229427"/>
              <a:gd name="connsiteX5" fmla="*/ 9180219 w 9182101"/>
              <a:gd name="connsiteY5" fmla="*/ 2193287 h 2229427"/>
              <a:gd name="connsiteX6" fmla="*/ 4416252 w 9182101"/>
              <a:gd name="connsiteY6" fmla="*/ 1535761 h 2229427"/>
              <a:gd name="connsiteX0" fmla="*/ 4416252 w 9182101"/>
              <a:gd name="connsiteY0" fmla="*/ 1535761 h 2195473"/>
              <a:gd name="connsiteX1" fmla="*/ 0 w 9182101"/>
              <a:gd name="connsiteY1" fmla="*/ 1691468 h 2195473"/>
              <a:gd name="connsiteX2" fmla="*/ 38100 w 9182101"/>
              <a:gd name="connsiteY2" fmla="*/ 0 h 2195473"/>
              <a:gd name="connsiteX3" fmla="*/ 9182101 w 9182101"/>
              <a:gd name="connsiteY3" fmla="*/ 0 h 2195473"/>
              <a:gd name="connsiteX4" fmla="*/ 9182101 w 9182101"/>
              <a:gd name="connsiteY4" fmla="*/ 2192535 h 2195473"/>
              <a:gd name="connsiteX5" fmla="*/ 9180219 w 9182101"/>
              <a:gd name="connsiteY5" fmla="*/ 2193287 h 2195473"/>
              <a:gd name="connsiteX6" fmla="*/ 4416252 w 9182101"/>
              <a:gd name="connsiteY6" fmla="*/ 1535761 h 219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82101" h="2195473">
                <a:moveTo>
                  <a:pt x="4416252" y="1535761"/>
                </a:moveTo>
                <a:cubicBezTo>
                  <a:pt x="3646612" y="1760134"/>
                  <a:pt x="1692218" y="2804077"/>
                  <a:pt x="0" y="1691468"/>
                </a:cubicBezTo>
                <a:lnTo>
                  <a:pt x="38100" y="0"/>
                </a:lnTo>
                <a:lnTo>
                  <a:pt x="9182101" y="0"/>
                </a:lnTo>
                <a:lnTo>
                  <a:pt x="9182101" y="2192535"/>
                </a:lnTo>
                <a:lnTo>
                  <a:pt x="9180219" y="2193287"/>
                </a:lnTo>
                <a:cubicBezTo>
                  <a:pt x="8003654" y="1228087"/>
                  <a:pt x="5238444" y="1245466"/>
                  <a:pt x="4416252" y="1535761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2000"/>
                  <a:lumOff val="18000"/>
                </a:schemeClr>
              </a:gs>
              <a:gs pos="84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7557" tIns="203779" rIns="407557" bIns="203779" anchor="ctr"/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90B0F-5B4E-48F4-AA09-40042E097A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4533898"/>
          </a:xfrm>
          <a:prstGeom prst="rect">
            <a:avLst/>
          </a:prstGeom>
        </p:spPr>
        <p:txBody>
          <a:bodyPr lIns="407557" tIns="203779" rIns="407557" bIns="20377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1920240" y="6217922"/>
            <a:ext cx="34564320" cy="23408635"/>
          </a:xfrm>
          <a:prstGeom prst="rect">
            <a:avLst/>
          </a:prstGeom>
        </p:spPr>
        <p:txBody>
          <a:bodyPr lIns="407557" tIns="203779" rIns="407557" bIns="20377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2A95A-BAD3-4D75-B3D7-4D921CCCAB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6217922"/>
            <a:ext cx="34564320" cy="23408635"/>
          </a:xfrm>
          <a:prstGeom prst="rect">
            <a:avLst/>
          </a:prstGeom>
        </p:spPr>
        <p:txBody>
          <a:bodyPr lIns="407557" tIns="203779" rIns="407557" bIns="203779">
            <a:normAutofit/>
          </a:bodyPr>
          <a:lstStyle>
            <a:lvl1pPr marL="764170" indent="-764170">
              <a:buFont typeface="Arial" pitchFamily="34" charset="0"/>
              <a:buChar char="•"/>
              <a:defRPr sz="10700"/>
            </a:lvl1pPr>
            <a:lvl2pPr marL="2801956" indent="-764170">
              <a:buFont typeface="Arial" pitchFamily="34" charset="0"/>
              <a:buChar char="•"/>
              <a:defRPr sz="8900"/>
            </a:lvl2pPr>
            <a:lvl3pPr marL="4839742" indent="-764170">
              <a:buFont typeface="Arial" pitchFamily="34" charset="0"/>
              <a:buChar char="•"/>
              <a:defRPr sz="8000"/>
            </a:lvl3pPr>
            <a:lvl4pPr marL="6877528" indent="-764170">
              <a:buFont typeface="Arial" pitchFamily="34" charset="0"/>
              <a:buChar char="•"/>
              <a:defRPr sz="7100"/>
            </a:lvl4pPr>
            <a:lvl5pPr marL="8915314" indent="-764170">
              <a:buFont typeface="Arial" pitchFamily="34" charset="0"/>
              <a:buChar char="•"/>
              <a:defRPr sz="7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4533898"/>
          </a:xfrm>
          <a:prstGeom prst="rect">
            <a:avLst/>
          </a:prstGeom>
        </p:spPr>
        <p:txBody>
          <a:bodyPr lIns="407557" tIns="203779" rIns="407557" bIns="20377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1A54B5E-41BA-44EA-AB1C-9EBF2EDE01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20240" y="6217922"/>
            <a:ext cx="34564320" cy="23408635"/>
          </a:xfrm>
          <a:prstGeom prst="rect">
            <a:avLst/>
          </a:prstGeom>
        </p:spPr>
        <p:txBody>
          <a:bodyPr lIns="407557" tIns="203779" rIns="407557" bIns="20377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4533898"/>
          </a:xfrm>
          <a:prstGeom prst="rect">
            <a:avLst/>
          </a:prstGeom>
        </p:spPr>
        <p:txBody>
          <a:bodyPr lIns="407557" tIns="203779" rIns="407557" bIns="20377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53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ctr" defTabSz="4075572" fontAlgn="auto">
              <a:spcBef>
                <a:spcPts val="0"/>
              </a:spcBef>
              <a:spcAft>
                <a:spcPts val="0"/>
              </a:spcAft>
              <a:defRPr sz="53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53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4E859F20-7C3A-4FFD-8716-E016C66645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rot="10800000">
            <a:off x="0" y="24853900"/>
            <a:ext cx="38465125" cy="8064500"/>
          </a:xfrm>
          <a:custGeom>
            <a:avLst/>
            <a:gdLst/>
            <a:ahLst/>
            <a:cxnLst/>
            <a:rect l="l" t="t" r="r" b="b"/>
            <a:pathLst>
              <a:path w="9158512" h="1680203">
                <a:moveTo>
                  <a:pt x="0" y="1680203"/>
                </a:moveTo>
                <a:lnTo>
                  <a:pt x="8883" y="0"/>
                </a:lnTo>
                <a:lnTo>
                  <a:pt x="9158512" y="0"/>
                </a:lnTo>
                <a:lnTo>
                  <a:pt x="9158512" y="1592013"/>
                </a:lnTo>
                <a:cubicBezTo>
                  <a:pt x="7371490" y="-356354"/>
                  <a:pt x="4089849" y="442569"/>
                  <a:pt x="3770365" y="558415"/>
                </a:cubicBezTo>
                <a:cubicBezTo>
                  <a:pt x="3547599" y="639191"/>
                  <a:pt x="2423419" y="1651197"/>
                  <a:pt x="0" y="168020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7000"/>
                </a:schemeClr>
              </a:gs>
              <a:gs pos="71000">
                <a:schemeClr val="accent1">
                  <a:lumMod val="29000"/>
                  <a:lumOff val="71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7557" tIns="203779" rIns="407557" bIns="203779" anchor="ctr"/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Freeform 5"/>
          <p:cNvSpPr/>
          <p:nvPr userDrawn="1"/>
        </p:nvSpPr>
        <p:spPr>
          <a:xfrm rot="10800000">
            <a:off x="-36513" y="26700163"/>
            <a:ext cx="38533388" cy="6218237"/>
          </a:xfrm>
          <a:custGeom>
            <a:avLst/>
            <a:gdLst>
              <a:gd name="connsiteX0" fmla="*/ 822968 w 9174355"/>
              <a:gd name="connsiteY0" fmla="*/ 1295017 h 1295400"/>
              <a:gd name="connsiteX1" fmla="*/ 0 w 9174355"/>
              <a:gd name="connsiteY1" fmla="*/ 1200566 h 1295400"/>
              <a:gd name="connsiteX2" fmla="*/ 0 w 9174355"/>
              <a:gd name="connsiteY2" fmla="*/ 0 h 1295400"/>
              <a:gd name="connsiteX3" fmla="*/ 9150500 w 9174355"/>
              <a:gd name="connsiteY3" fmla="*/ 0 h 1295400"/>
              <a:gd name="connsiteX4" fmla="*/ 9174301 w 9174355"/>
              <a:gd name="connsiteY4" fmla="*/ 1078126 h 1295400"/>
              <a:gd name="connsiteX5" fmla="*/ 3933545 w 9174355"/>
              <a:gd name="connsiteY5" fmla="*/ 507571 h 1295400"/>
              <a:gd name="connsiteX6" fmla="*/ 822968 w 9174355"/>
              <a:gd name="connsiteY6" fmla="*/ 1295017 h 1295400"/>
              <a:gd name="connsiteX0" fmla="*/ 822968 w 9174590"/>
              <a:gd name="connsiteY0" fmla="*/ 1295017 h 1295400"/>
              <a:gd name="connsiteX1" fmla="*/ 0 w 9174590"/>
              <a:gd name="connsiteY1" fmla="*/ 1200566 h 1295400"/>
              <a:gd name="connsiteX2" fmla="*/ 0 w 9174590"/>
              <a:gd name="connsiteY2" fmla="*/ 0 h 1295400"/>
              <a:gd name="connsiteX3" fmla="*/ 9169550 w 9174590"/>
              <a:gd name="connsiteY3" fmla="*/ 0 h 1295400"/>
              <a:gd name="connsiteX4" fmla="*/ 9174301 w 9174590"/>
              <a:gd name="connsiteY4" fmla="*/ 1078126 h 1295400"/>
              <a:gd name="connsiteX5" fmla="*/ 3933545 w 9174590"/>
              <a:gd name="connsiteY5" fmla="*/ 507571 h 1295400"/>
              <a:gd name="connsiteX6" fmla="*/ 822968 w 9174590"/>
              <a:gd name="connsiteY6" fmla="*/ 129501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4590" h="1295400">
                <a:moveTo>
                  <a:pt x="822968" y="1295017"/>
                </a:moveTo>
                <a:cubicBezTo>
                  <a:pt x="558427" y="1291464"/>
                  <a:pt x="284227" y="1263053"/>
                  <a:pt x="0" y="1200566"/>
                </a:cubicBezTo>
                <a:lnTo>
                  <a:pt x="0" y="0"/>
                </a:lnTo>
                <a:lnTo>
                  <a:pt x="9169550" y="0"/>
                </a:lnTo>
                <a:cubicBezTo>
                  <a:pt x="9172256" y="304580"/>
                  <a:pt x="9175600" y="579914"/>
                  <a:pt x="9174301" y="1078126"/>
                </a:cubicBezTo>
                <a:cubicBezTo>
                  <a:pt x="7496993" y="197290"/>
                  <a:pt x="5262057" y="58536"/>
                  <a:pt x="3933545" y="507571"/>
                </a:cubicBezTo>
                <a:cubicBezTo>
                  <a:pt x="3055556" y="800128"/>
                  <a:pt x="2041778" y="1311389"/>
                  <a:pt x="822968" y="129501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</a:schemeClr>
              </a:gs>
              <a:gs pos="96000">
                <a:schemeClr val="accent1">
                  <a:lumMod val="3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7557" tIns="203779" rIns="407557" bIns="203779" anchor="ctr"/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920240" y="6217922"/>
            <a:ext cx="34564320" cy="23408635"/>
          </a:xfrm>
          <a:prstGeom prst="rect">
            <a:avLst/>
          </a:prstGeom>
        </p:spPr>
        <p:txBody>
          <a:bodyPr lIns="407557" tIns="203779" rIns="407557" bIns="20377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4533898"/>
          </a:xfrm>
          <a:prstGeom prst="rect">
            <a:avLst/>
          </a:prstGeom>
        </p:spPr>
        <p:txBody>
          <a:bodyPr lIns="407557" tIns="203779" rIns="407557" bIns="20377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53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ctr" defTabSz="4075572" fontAlgn="auto">
              <a:spcBef>
                <a:spcPts val="0"/>
              </a:spcBef>
              <a:spcAft>
                <a:spcPts val="0"/>
              </a:spcAft>
              <a:defRPr sz="53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53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5DCC9210-9493-4B69-B0D6-C822F5D886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0" y="20002500"/>
            <a:ext cx="29763720" cy="6537960"/>
          </a:xfrm>
          <a:prstGeom prst="rect">
            <a:avLst/>
          </a:prstGeom>
        </p:spPr>
        <p:txBody>
          <a:bodyPr lIns="407557" tIns="203779" rIns="407557" bIns="203779" anchor="t"/>
          <a:lstStyle>
            <a:lvl1pPr algn="l">
              <a:defRPr sz="17800" b="0" cap="all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0640" y="12801602"/>
            <a:ext cx="29763720" cy="7200898"/>
          </a:xfrm>
          <a:prstGeom prst="rect">
            <a:avLst/>
          </a:prstGeom>
        </p:spPr>
        <p:txBody>
          <a:bodyPr lIns="407557" tIns="203779" rIns="407557" bIns="203779"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4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D5D23-C12D-4F6B-BDBF-366D290D3C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6217920"/>
            <a:ext cx="16962120" cy="24140160"/>
          </a:xfrm>
          <a:prstGeom prst="rect">
            <a:avLst/>
          </a:prstGeom>
        </p:spPr>
        <p:txBody>
          <a:bodyPr lIns="407557" tIns="203779" rIns="407557" bIns="203779"/>
          <a:lstStyle>
            <a:lvl1pPr>
              <a:defRPr sz="8900"/>
            </a:lvl1pPr>
            <a:lvl2pPr>
              <a:defRPr sz="89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42480" y="6217920"/>
            <a:ext cx="16642080" cy="24140160"/>
          </a:xfrm>
          <a:prstGeom prst="rect">
            <a:avLst/>
          </a:prstGeom>
        </p:spPr>
        <p:txBody>
          <a:bodyPr lIns="407557" tIns="203779" rIns="407557" bIns="203779"/>
          <a:lstStyle>
            <a:lvl1pPr>
              <a:defRPr sz="8900"/>
            </a:lvl1pPr>
            <a:lvl2pPr>
              <a:defRPr sz="89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4533898"/>
          </a:xfrm>
          <a:prstGeom prst="rect">
            <a:avLst/>
          </a:prstGeom>
        </p:spPr>
        <p:txBody>
          <a:bodyPr lIns="407557" tIns="203779" rIns="407557" bIns="20377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E36DC-2C6A-4FD1-A7B8-58513531A0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5852160"/>
            <a:ext cx="16635545" cy="3070858"/>
          </a:xfrm>
          <a:prstGeom prst="rect">
            <a:avLst/>
          </a:prstGeom>
        </p:spPr>
        <p:txBody>
          <a:bodyPr lIns="407557" tIns="203779" rIns="407557" bIns="203779" anchor="b">
            <a:noAutofit/>
          </a:bodyPr>
          <a:lstStyle>
            <a:lvl1pPr marL="0" indent="0">
              <a:buNone/>
              <a:defRPr sz="89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8778243"/>
            <a:ext cx="16635545" cy="21579835"/>
          </a:xfrm>
          <a:prstGeom prst="rect">
            <a:avLst/>
          </a:prstGeom>
        </p:spPr>
        <p:txBody>
          <a:bodyPr lIns="407557" tIns="203779" rIns="407557" bIns="203779"/>
          <a:lstStyle>
            <a:lvl1pPr>
              <a:defRPr sz="89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842480" y="5852160"/>
            <a:ext cx="16642080" cy="3070858"/>
          </a:xfrm>
          <a:prstGeom prst="rect">
            <a:avLst/>
          </a:prstGeom>
        </p:spPr>
        <p:txBody>
          <a:bodyPr lIns="407557" tIns="203779" rIns="407557" bIns="203779" anchor="b">
            <a:noAutofit/>
          </a:bodyPr>
          <a:lstStyle>
            <a:lvl1pPr marL="0" indent="0">
              <a:buNone/>
              <a:defRPr sz="89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4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842480" y="8778243"/>
            <a:ext cx="16642080" cy="21579835"/>
          </a:xfrm>
          <a:prstGeom prst="rect">
            <a:avLst/>
          </a:prstGeom>
        </p:spPr>
        <p:txBody>
          <a:bodyPr lIns="407557" tIns="203779" rIns="407557" bIns="203779"/>
          <a:lstStyle>
            <a:lvl1pPr>
              <a:defRPr sz="89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920240" y="1318262"/>
            <a:ext cx="34564320" cy="4533898"/>
          </a:xfrm>
          <a:prstGeom prst="rect">
            <a:avLst/>
          </a:prstGeom>
        </p:spPr>
        <p:txBody>
          <a:bodyPr lIns="407557" tIns="203779" rIns="407557" bIns="20377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122275" y="30510163"/>
            <a:ext cx="12160250" cy="1752600"/>
          </a:xfrm>
          <a:prstGeom prst="rect">
            <a:avLst/>
          </a:prstGeom>
        </p:spPr>
        <p:txBody>
          <a:bodyPr lIns="407557" tIns="203779" rIns="407557" bIns="203779"/>
          <a:lstStyle>
            <a:lvl1pPr defTabSz="4075572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Conference on Life Detection - San Diego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54D9F-0F5D-4BCE-89F0-5481005732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82000"/>
                <a:lumOff val="18000"/>
              </a:schemeClr>
            </a:gs>
            <a:gs pos="85000">
              <a:schemeClr val="accent1">
                <a:lumMod val="19000"/>
                <a:lumOff val="81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0" y="0"/>
            <a:ext cx="38404800" cy="3291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875" y="30510163"/>
            <a:ext cx="895985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l" defTabSz="4075572" fontAlgn="auto">
              <a:spcBef>
                <a:spcPts val="0"/>
              </a:spcBef>
              <a:spcAft>
                <a:spcPts val="0"/>
              </a:spcAft>
              <a:defRPr sz="53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2/15/2012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4075" y="30510163"/>
            <a:ext cx="8959850" cy="1752600"/>
          </a:xfrm>
          <a:prstGeom prst="rect">
            <a:avLst/>
          </a:prstGeom>
        </p:spPr>
        <p:txBody>
          <a:bodyPr vert="horz" lIns="407557" tIns="203779" rIns="407557" bIns="203779" rtlCol="0" anchor="ctr"/>
          <a:lstStyle>
            <a:lvl1pPr algn="r" defTabSz="4075572" fontAlgn="auto">
              <a:spcBef>
                <a:spcPts val="0"/>
              </a:spcBef>
              <a:spcAft>
                <a:spcPts val="0"/>
              </a:spcAft>
              <a:defRPr sz="53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5C52513-92AB-418D-96C3-A33E5D7D17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10800000">
            <a:off x="0" y="24853900"/>
            <a:ext cx="38465125" cy="8064500"/>
          </a:xfrm>
          <a:custGeom>
            <a:avLst/>
            <a:gdLst/>
            <a:ahLst/>
            <a:cxnLst/>
            <a:rect l="l" t="t" r="r" b="b"/>
            <a:pathLst>
              <a:path w="9158512" h="1680203">
                <a:moveTo>
                  <a:pt x="0" y="1680203"/>
                </a:moveTo>
                <a:lnTo>
                  <a:pt x="8883" y="0"/>
                </a:lnTo>
                <a:lnTo>
                  <a:pt x="9158512" y="0"/>
                </a:lnTo>
                <a:lnTo>
                  <a:pt x="9158512" y="1592013"/>
                </a:lnTo>
                <a:cubicBezTo>
                  <a:pt x="7371490" y="-356354"/>
                  <a:pt x="4089849" y="442569"/>
                  <a:pt x="3770365" y="558415"/>
                </a:cubicBezTo>
                <a:cubicBezTo>
                  <a:pt x="3547599" y="639191"/>
                  <a:pt x="2423419" y="1651197"/>
                  <a:pt x="0" y="168020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7000"/>
                </a:schemeClr>
              </a:gs>
              <a:gs pos="71000">
                <a:schemeClr val="accent1">
                  <a:lumMod val="29000"/>
                  <a:lumOff val="71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7557" tIns="203779" rIns="407557" bIns="203779" anchor="ctr"/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Freeform 11"/>
          <p:cNvSpPr/>
          <p:nvPr userDrawn="1"/>
        </p:nvSpPr>
        <p:spPr>
          <a:xfrm rot="10800000">
            <a:off x="-36513" y="26700163"/>
            <a:ext cx="38533388" cy="6218237"/>
          </a:xfrm>
          <a:custGeom>
            <a:avLst/>
            <a:gdLst>
              <a:gd name="connsiteX0" fmla="*/ 822968 w 9174355"/>
              <a:gd name="connsiteY0" fmla="*/ 1295017 h 1295400"/>
              <a:gd name="connsiteX1" fmla="*/ 0 w 9174355"/>
              <a:gd name="connsiteY1" fmla="*/ 1200566 h 1295400"/>
              <a:gd name="connsiteX2" fmla="*/ 0 w 9174355"/>
              <a:gd name="connsiteY2" fmla="*/ 0 h 1295400"/>
              <a:gd name="connsiteX3" fmla="*/ 9150500 w 9174355"/>
              <a:gd name="connsiteY3" fmla="*/ 0 h 1295400"/>
              <a:gd name="connsiteX4" fmla="*/ 9174301 w 9174355"/>
              <a:gd name="connsiteY4" fmla="*/ 1078126 h 1295400"/>
              <a:gd name="connsiteX5" fmla="*/ 3933545 w 9174355"/>
              <a:gd name="connsiteY5" fmla="*/ 507571 h 1295400"/>
              <a:gd name="connsiteX6" fmla="*/ 822968 w 9174355"/>
              <a:gd name="connsiteY6" fmla="*/ 1295017 h 1295400"/>
              <a:gd name="connsiteX0" fmla="*/ 822968 w 9174590"/>
              <a:gd name="connsiteY0" fmla="*/ 1295017 h 1295400"/>
              <a:gd name="connsiteX1" fmla="*/ 0 w 9174590"/>
              <a:gd name="connsiteY1" fmla="*/ 1200566 h 1295400"/>
              <a:gd name="connsiteX2" fmla="*/ 0 w 9174590"/>
              <a:gd name="connsiteY2" fmla="*/ 0 h 1295400"/>
              <a:gd name="connsiteX3" fmla="*/ 9169550 w 9174590"/>
              <a:gd name="connsiteY3" fmla="*/ 0 h 1295400"/>
              <a:gd name="connsiteX4" fmla="*/ 9174301 w 9174590"/>
              <a:gd name="connsiteY4" fmla="*/ 1078126 h 1295400"/>
              <a:gd name="connsiteX5" fmla="*/ 3933545 w 9174590"/>
              <a:gd name="connsiteY5" fmla="*/ 507571 h 1295400"/>
              <a:gd name="connsiteX6" fmla="*/ 822968 w 9174590"/>
              <a:gd name="connsiteY6" fmla="*/ 1295017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4590" h="1295400">
                <a:moveTo>
                  <a:pt x="822968" y="1295017"/>
                </a:moveTo>
                <a:cubicBezTo>
                  <a:pt x="558427" y="1291464"/>
                  <a:pt x="284227" y="1263053"/>
                  <a:pt x="0" y="1200566"/>
                </a:cubicBezTo>
                <a:lnTo>
                  <a:pt x="0" y="0"/>
                </a:lnTo>
                <a:lnTo>
                  <a:pt x="9169550" y="0"/>
                </a:lnTo>
                <a:cubicBezTo>
                  <a:pt x="9172256" y="304580"/>
                  <a:pt x="9175600" y="579914"/>
                  <a:pt x="9174301" y="1078126"/>
                </a:cubicBezTo>
                <a:cubicBezTo>
                  <a:pt x="7496993" y="197290"/>
                  <a:pt x="5262057" y="58536"/>
                  <a:pt x="3933545" y="507571"/>
                </a:cubicBezTo>
                <a:cubicBezTo>
                  <a:pt x="3055556" y="800128"/>
                  <a:pt x="2041778" y="1311389"/>
                  <a:pt x="822968" y="129501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</a:schemeClr>
              </a:gs>
              <a:gs pos="96000">
                <a:schemeClr val="accent1">
                  <a:lumMod val="3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07557" tIns="203779" rIns="407557" bIns="203779" anchor="ctr"/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075113" rtl="0" fontAlgn="base">
        <a:spcBef>
          <a:spcPct val="0"/>
        </a:spcBef>
        <a:spcAft>
          <a:spcPct val="0"/>
        </a:spcAft>
        <a:defRPr sz="17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075113" rtl="0" fontAlgn="base">
        <a:spcBef>
          <a:spcPct val="0"/>
        </a:spcBef>
        <a:spcAft>
          <a:spcPct val="0"/>
        </a:spcAft>
        <a:defRPr sz="17800">
          <a:solidFill>
            <a:schemeClr val="tx2"/>
          </a:solidFill>
          <a:latin typeface="Franklin Gothic Medium" pitchFamily="34" charset="0"/>
        </a:defRPr>
      </a:lvl2pPr>
      <a:lvl3pPr algn="l" defTabSz="4075113" rtl="0" fontAlgn="base">
        <a:spcBef>
          <a:spcPct val="0"/>
        </a:spcBef>
        <a:spcAft>
          <a:spcPct val="0"/>
        </a:spcAft>
        <a:defRPr sz="17800">
          <a:solidFill>
            <a:schemeClr val="tx2"/>
          </a:solidFill>
          <a:latin typeface="Franklin Gothic Medium" pitchFamily="34" charset="0"/>
        </a:defRPr>
      </a:lvl3pPr>
      <a:lvl4pPr algn="l" defTabSz="4075113" rtl="0" fontAlgn="base">
        <a:spcBef>
          <a:spcPct val="0"/>
        </a:spcBef>
        <a:spcAft>
          <a:spcPct val="0"/>
        </a:spcAft>
        <a:defRPr sz="17800">
          <a:solidFill>
            <a:schemeClr val="tx2"/>
          </a:solidFill>
          <a:latin typeface="Franklin Gothic Medium" pitchFamily="34" charset="0"/>
        </a:defRPr>
      </a:lvl4pPr>
      <a:lvl5pPr algn="l" defTabSz="4075113" rtl="0" fontAlgn="base">
        <a:spcBef>
          <a:spcPct val="0"/>
        </a:spcBef>
        <a:spcAft>
          <a:spcPct val="0"/>
        </a:spcAft>
        <a:defRPr sz="17800">
          <a:solidFill>
            <a:schemeClr val="tx2"/>
          </a:solidFill>
          <a:latin typeface="Franklin Gothic Medium" pitchFamily="34" charset="0"/>
        </a:defRPr>
      </a:lvl5pPr>
      <a:lvl6pPr marL="457200" algn="l" defTabSz="4075113" rtl="0" fontAlgn="base">
        <a:spcBef>
          <a:spcPct val="0"/>
        </a:spcBef>
        <a:spcAft>
          <a:spcPct val="0"/>
        </a:spcAft>
        <a:defRPr sz="17800">
          <a:solidFill>
            <a:schemeClr val="tx2"/>
          </a:solidFill>
          <a:latin typeface="Franklin Gothic Medium" pitchFamily="34" charset="0"/>
        </a:defRPr>
      </a:lvl6pPr>
      <a:lvl7pPr marL="914400" algn="l" defTabSz="4075113" rtl="0" fontAlgn="base">
        <a:spcBef>
          <a:spcPct val="0"/>
        </a:spcBef>
        <a:spcAft>
          <a:spcPct val="0"/>
        </a:spcAft>
        <a:defRPr sz="17800">
          <a:solidFill>
            <a:schemeClr val="tx2"/>
          </a:solidFill>
          <a:latin typeface="Franklin Gothic Medium" pitchFamily="34" charset="0"/>
        </a:defRPr>
      </a:lvl7pPr>
      <a:lvl8pPr marL="1371600" algn="l" defTabSz="4075113" rtl="0" fontAlgn="base">
        <a:spcBef>
          <a:spcPct val="0"/>
        </a:spcBef>
        <a:spcAft>
          <a:spcPct val="0"/>
        </a:spcAft>
        <a:defRPr sz="17800">
          <a:solidFill>
            <a:schemeClr val="tx2"/>
          </a:solidFill>
          <a:latin typeface="Franklin Gothic Medium" pitchFamily="34" charset="0"/>
        </a:defRPr>
      </a:lvl8pPr>
      <a:lvl9pPr marL="1828800" algn="l" defTabSz="4075113" rtl="0" fontAlgn="base">
        <a:spcBef>
          <a:spcPct val="0"/>
        </a:spcBef>
        <a:spcAft>
          <a:spcPct val="0"/>
        </a:spcAft>
        <a:defRPr sz="17800">
          <a:solidFill>
            <a:schemeClr val="tx2"/>
          </a:solidFill>
          <a:latin typeface="Franklin Gothic Medium" pitchFamily="34" charset="0"/>
        </a:defRPr>
      </a:lvl9pPr>
    </p:titleStyle>
    <p:bodyStyle>
      <a:lvl1pPr algn="l" defTabSz="4075113" rtl="0" fontAlgn="base">
        <a:spcBef>
          <a:spcPct val="20000"/>
        </a:spcBef>
        <a:spcAft>
          <a:spcPct val="0"/>
        </a:spcAft>
        <a:defRPr sz="10700" kern="1200">
          <a:solidFill>
            <a:srgbClr val="595959"/>
          </a:solidFill>
          <a:latin typeface="+mn-lt"/>
          <a:ea typeface="+mn-ea"/>
          <a:cs typeface="+mn-cs"/>
        </a:defRPr>
      </a:lvl1pPr>
      <a:lvl2pPr algn="l" defTabSz="4075113" rtl="0" fontAlgn="base">
        <a:spcBef>
          <a:spcPct val="20000"/>
        </a:spcBef>
        <a:spcAft>
          <a:spcPct val="0"/>
        </a:spcAft>
        <a:defRPr sz="10700" kern="1200">
          <a:solidFill>
            <a:srgbClr val="595959"/>
          </a:solidFill>
          <a:latin typeface="+mn-lt"/>
          <a:ea typeface="+mn-ea"/>
          <a:cs typeface="+mn-cs"/>
        </a:defRPr>
      </a:lvl2pPr>
      <a:lvl3pPr algn="l" defTabSz="4075113" rtl="0" fontAlgn="base">
        <a:spcBef>
          <a:spcPct val="20000"/>
        </a:spcBef>
        <a:spcAft>
          <a:spcPct val="0"/>
        </a:spcAft>
        <a:defRPr sz="10700" kern="1200">
          <a:solidFill>
            <a:srgbClr val="595959"/>
          </a:solidFill>
          <a:latin typeface="+mn-lt"/>
          <a:ea typeface="+mn-ea"/>
          <a:cs typeface="+mn-cs"/>
        </a:defRPr>
      </a:lvl3pPr>
      <a:lvl4pPr algn="l" defTabSz="4075113" rtl="0" fontAlgn="base">
        <a:spcBef>
          <a:spcPct val="20000"/>
        </a:spcBef>
        <a:spcAft>
          <a:spcPct val="0"/>
        </a:spcAft>
        <a:defRPr sz="10700" kern="1200">
          <a:solidFill>
            <a:srgbClr val="595959"/>
          </a:solidFill>
          <a:latin typeface="+mn-lt"/>
          <a:ea typeface="+mn-ea"/>
          <a:cs typeface="+mn-cs"/>
        </a:defRPr>
      </a:lvl4pPr>
      <a:lvl5pPr algn="l" defTabSz="4075113" rtl="0" fontAlgn="base">
        <a:spcBef>
          <a:spcPct val="20000"/>
        </a:spcBef>
        <a:spcAft>
          <a:spcPct val="0"/>
        </a:spcAft>
        <a:defRPr sz="10700" kern="1200">
          <a:solidFill>
            <a:srgbClr val="595959"/>
          </a:solidFill>
          <a:latin typeface="+mn-lt"/>
          <a:ea typeface="+mn-ea"/>
          <a:cs typeface="+mn-cs"/>
        </a:defRPr>
      </a:lvl5pPr>
      <a:lvl6pPr marL="11207824" indent="-1018893" algn="l" defTabSz="4075572" rtl="0" eaLnBrk="1" latinLnBrk="0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4075572" rtl="0" eaLnBrk="1" latinLnBrk="0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4075572" rtl="0" eaLnBrk="1" latinLnBrk="0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4075572" rtl="0" eaLnBrk="1" latinLnBrk="0" hangingPunct="1">
        <a:spcBef>
          <a:spcPct val="20000"/>
        </a:spcBef>
        <a:buFont typeface="Arial" pitchFamily="34" charset="0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5572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4075572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4075572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4075572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4" algn="l" defTabSz="4075572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4075572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4075572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4075572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4075572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oleObject" Target="../embeddings/oleObject2.bin"/><Relationship Id="rId10" Type="http://schemas.openxmlformats.org/officeDocument/2006/relationships/image" Target="../media/image13.png"/><Relationship Id="rId19" Type="http://schemas.openxmlformats.org/officeDocument/2006/relationships/image" Target="../media/image20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2" descr="http://acmg.seas.harvard.edu/img/NASA_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9489400"/>
            <a:ext cx="2339802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2" descr="D:\Documents and Settings\jallton\My Documents\GRAPHICS\scientist_microscope_8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75800" y="28854400"/>
            <a:ext cx="2316163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3"/>
          <p:cNvSpPr>
            <a:spLocks noChangeArrowheads="1"/>
          </p:cNvSpPr>
          <p:nvPr/>
        </p:nvSpPr>
        <p:spPr bwMode="auto">
          <a:xfrm>
            <a:off x="16306800" y="29260800"/>
            <a:ext cx="196596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txBody>
          <a:bodyPr lIns="407557" tIns="203779" rIns="407557" bIns="203779">
            <a:spAutoFit/>
          </a:bodyPr>
          <a:lstStyle/>
          <a:p>
            <a:pPr algn="ctr"/>
            <a:r>
              <a:rPr lang="en-US" sz="3600" dirty="0">
                <a:latin typeface="Arial Black" pitchFamily="34" charset="0"/>
              </a:rPr>
              <a:t>TOWARD LOWER ORGANIC ENVIRONMENTS IN </a:t>
            </a:r>
            <a:r>
              <a:rPr lang="en-US" sz="4000" dirty="0">
                <a:latin typeface="Arial Black" pitchFamily="34" charset="0"/>
              </a:rPr>
              <a:t>ASTROMATERIAL</a:t>
            </a:r>
            <a:r>
              <a:rPr lang="en-US" sz="3600" dirty="0">
                <a:latin typeface="Arial Black" pitchFamily="34" charset="0"/>
              </a:rPr>
              <a:t> SAMPLE CURATION FOR DIVERSE COLLECTIONS </a:t>
            </a:r>
          </a:p>
        </p:txBody>
      </p:sp>
      <p:sp>
        <p:nvSpPr>
          <p:cNvPr id="1031" name="TextBox 4"/>
          <p:cNvSpPr txBox="1">
            <a:spLocks noChangeArrowheads="1"/>
          </p:cNvSpPr>
          <p:nvPr/>
        </p:nvSpPr>
        <p:spPr bwMode="auto">
          <a:xfrm>
            <a:off x="19659600" y="31165800"/>
            <a:ext cx="1310640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/>
              <a:t>J. H. Allton</a:t>
            </a:r>
            <a:r>
              <a:rPr lang="en-US" sz="1800" baseline="30000" dirty="0"/>
              <a:t>1</a:t>
            </a:r>
            <a:r>
              <a:rPr lang="en-US" sz="1800" dirty="0"/>
              <a:t> , C. C. Allen</a:t>
            </a:r>
            <a:r>
              <a:rPr lang="en-US" sz="1800" baseline="30000" dirty="0"/>
              <a:t>1</a:t>
            </a:r>
            <a:r>
              <a:rPr lang="en-US" sz="1800" dirty="0"/>
              <a:t>, P. J. Burkett</a:t>
            </a:r>
            <a:r>
              <a:rPr lang="en-US" sz="1800" baseline="30000" dirty="0"/>
              <a:t>2</a:t>
            </a:r>
            <a:r>
              <a:rPr lang="en-US" sz="1800" dirty="0"/>
              <a:t>, M. J. Calaway</a:t>
            </a:r>
            <a:r>
              <a:rPr lang="en-US" sz="1800" baseline="30000" dirty="0"/>
              <a:t>2</a:t>
            </a:r>
            <a:r>
              <a:rPr lang="en-US" sz="1800" dirty="0"/>
              <a:t>, D. Z. Oehler</a:t>
            </a:r>
            <a:r>
              <a:rPr lang="en-US" sz="1800" baseline="30000" dirty="0"/>
              <a:t>1</a:t>
            </a:r>
            <a:r>
              <a:rPr lang="en-US" sz="1800" dirty="0"/>
              <a:t>, </a:t>
            </a:r>
            <a:r>
              <a:rPr lang="en-US" sz="1800" baseline="30000" dirty="0"/>
              <a:t>1</a:t>
            </a:r>
            <a:r>
              <a:rPr lang="en-US" sz="1800" dirty="0"/>
              <a:t>NASA/Johnson Space Center, Astromaterials Curation, code KT, Houston,TX 77058, USA, judith.h.allton@nasa.gov, </a:t>
            </a:r>
            <a:r>
              <a:rPr lang="en-US" sz="1800" baseline="30000" dirty="0"/>
              <a:t>2</a:t>
            </a:r>
            <a:r>
              <a:rPr lang="en-US" sz="1800" dirty="0"/>
              <a:t>Jacobs (ESCG) at NASA Johnson Space Center,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Houston</a:t>
            </a:r>
            <a:r>
              <a:rPr lang="en-US" sz="1800" dirty="0"/>
              <a:t>, TX</a:t>
            </a:r>
          </a:p>
        </p:txBody>
      </p:sp>
      <p:sp>
        <p:nvSpPr>
          <p:cNvPr id="7" name="Rectangle 6"/>
          <p:cNvSpPr/>
          <p:nvPr/>
        </p:nvSpPr>
        <p:spPr>
          <a:xfrm>
            <a:off x="21107400" y="6248400"/>
            <a:ext cx="10896600" cy="7239000"/>
          </a:xfrm>
          <a:prstGeom prst="rect">
            <a:avLst/>
          </a:prstGeom>
          <a:solidFill>
            <a:srgbClr val="DEE9F6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107400" y="14173200"/>
            <a:ext cx="10896600" cy="7391400"/>
          </a:xfrm>
          <a:prstGeom prst="rect">
            <a:avLst/>
          </a:prstGeom>
          <a:solidFill>
            <a:srgbClr val="DEE9F6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183600" y="22021800"/>
            <a:ext cx="10896600" cy="6781800"/>
          </a:xfrm>
          <a:prstGeom prst="rect">
            <a:avLst/>
          </a:prstGeom>
          <a:solidFill>
            <a:srgbClr val="DEE9F6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8153400" y="14097000"/>
            <a:ext cx="11658600" cy="7620000"/>
            <a:chOff x="9144000" y="14097000"/>
            <a:chExt cx="11658600" cy="762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/>
            <p:cNvSpPr/>
            <p:nvPr/>
          </p:nvSpPr>
          <p:spPr>
            <a:xfrm>
              <a:off x="9144000" y="14097000"/>
              <a:ext cx="11658600" cy="7620000"/>
            </a:xfrm>
            <a:prstGeom prst="rect">
              <a:avLst/>
            </a:prstGeom>
            <a:solidFill>
              <a:srgbClr val="DEE9F6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07557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38" name="TextBox 14"/>
            <p:cNvSpPr txBox="1">
              <a:spLocks noChangeArrowheads="1"/>
            </p:cNvSpPr>
            <p:nvPr/>
          </p:nvSpPr>
          <p:spPr bwMode="auto">
            <a:xfrm>
              <a:off x="9601200" y="14554200"/>
              <a:ext cx="10515600" cy="655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b="1" dirty="0">
                  <a:latin typeface="Calibri" pitchFamily="34" charset="0"/>
                  <a:cs typeface="Calibri" pitchFamily="34" charset="0"/>
                </a:rPr>
                <a:t>CLEANER NITROGEN</a:t>
              </a:r>
              <a:endParaRPr lang="en-US" sz="3200" b="1" dirty="0">
                <a:latin typeface="Calibri" pitchFamily="34" charset="0"/>
                <a:cs typeface="Calibri" pitchFamily="34" charset="0"/>
              </a:endParaRPr>
            </a:p>
            <a:p>
              <a:pPr algn="ctr"/>
              <a:r>
                <a:rPr lang="en-US" sz="3200" dirty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2400" b="1" dirty="0">
                  <a:latin typeface="Calibri" pitchFamily="34" charset="0"/>
                  <a:cs typeface="Calibri" pitchFamily="34" charset="0"/>
                </a:rPr>
                <a:t>Pure Nitrogen </a:t>
              </a:r>
              <a:r>
                <a:rPr lang="en-US" sz="2400" dirty="0">
                  <a:latin typeface="Calibri" pitchFamily="34" charset="0"/>
                  <a:cs typeface="Calibri" pitchFamily="34" charset="0"/>
                </a:rPr>
                <a:t>supplied to gloveboxes and sample storage desiccators</a:t>
              </a:r>
            </a:p>
            <a:p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algn="ctr"/>
              <a:r>
                <a:rPr lang="en-US" sz="2400" dirty="0">
                  <a:latin typeface="Calibri" pitchFamily="34" charset="0"/>
                  <a:cs typeface="Calibri" pitchFamily="34" charset="0"/>
                </a:rPr>
                <a:t> Curation has 43 gloveboxes and 77 storage desiccators</a:t>
              </a:r>
            </a:p>
            <a:p>
              <a:pPr algn="ctr"/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algn="ctr"/>
              <a:r>
                <a:rPr lang="en-US" sz="2400" dirty="0" err="1">
                  <a:latin typeface="Calibri" pitchFamily="34" charset="0"/>
                  <a:cs typeface="Calibri" pitchFamily="34" charset="0"/>
                </a:rPr>
                <a:t>Curation</a:t>
              </a:r>
              <a:r>
                <a:rPr lang="en-US" sz="2400" dirty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uses </a:t>
              </a:r>
              <a:r>
                <a:rPr lang="en-US" sz="2400" dirty="0">
                  <a:latin typeface="Calibri" pitchFamily="34" charset="0"/>
                  <a:cs typeface="Calibri" pitchFamily="34" charset="0"/>
                </a:rPr>
                <a:t>1000 tons of liquid nitrogen per </a:t>
              </a:r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year,</a:t>
              </a:r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algn="ctr"/>
              <a:r>
                <a:rPr lang="en-US" sz="2400" dirty="0">
                  <a:latin typeface="Calibri" pitchFamily="34" charset="0"/>
                  <a:cs typeface="Calibri" pitchFamily="34" charset="0"/>
                </a:rPr>
                <a:t>produced from boil off of Grade C liquid </a:t>
              </a:r>
              <a:r>
                <a:rPr lang="en-US" sz="2400" dirty="0" smtClean="0">
                  <a:latin typeface="Calibri" pitchFamily="34" charset="0"/>
                  <a:cs typeface="Calibri" pitchFamily="34" charset="0"/>
                </a:rPr>
                <a:t>nitrogen which is low in </a:t>
              </a:r>
              <a:r>
                <a:rPr lang="en-US" sz="2400" dirty="0" smtClean="0">
                  <a:solidFill>
                    <a:schemeClr val="bg2">
                      <a:lumMod val="50000"/>
                    </a:schemeClr>
                  </a:solidFill>
                  <a:latin typeface="Calibri" pitchFamily="34" charset="0"/>
                  <a:cs typeface="Calibri" pitchFamily="34" charset="0"/>
                </a:rPr>
                <a:t>argon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  <a:p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algn="ctr"/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algn="ctr"/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algn="ctr"/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algn="ctr"/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algn="ctr"/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algn="ctr"/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algn="ctr"/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algn="ctr"/>
              <a:r>
                <a:rPr lang="en-US" sz="2400" dirty="0">
                  <a:latin typeface="Calibri" pitchFamily="34" charset="0"/>
                  <a:cs typeface="Calibri" pitchFamily="34" charset="0"/>
                </a:rPr>
                <a:t>point-of-use gas purifier/filters scrub to &lt; 1 ppb H2O, O2, CO2, CO and retain particles &gt; 3 nm ---  but are expensive and long-term effects need to be evaluated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153400" y="22098000"/>
            <a:ext cx="11734800" cy="4953000"/>
            <a:chOff x="9144000" y="22098000"/>
            <a:chExt cx="11734800" cy="495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/>
            <p:cNvSpPr/>
            <p:nvPr/>
          </p:nvSpPr>
          <p:spPr>
            <a:xfrm>
              <a:off x="9144000" y="22098000"/>
              <a:ext cx="11658600" cy="4953000"/>
            </a:xfrm>
            <a:prstGeom prst="rect">
              <a:avLst/>
            </a:prstGeom>
            <a:solidFill>
              <a:srgbClr val="DEE9F6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07557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96400" y="22326600"/>
              <a:ext cx="11582400" cy="29860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07557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cap="all" dirty="0">
                  <a:latin typeface="Calibri" pitchFamily="34" charset="0"/>
                  <a:cs typeface="Calibri" pitchFamily="34" charset="0"/>
                </a:rPr>
                <a:t>More efficient airborne</a:t>
              </a:r>
            </a:p>
            <a:p>
              <a:pPr algn="ctr" defTabSz="407557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cap="all" dirty="0">
                  <a:latin typeface="Calibri" pitchFamily="34" charset="0"/>
                  <a:cs typeface="Calibri" pitchFamily="34" charset="0"/>
                </a:rPr>
                <a:t> particle distribution counting</a:t>
              </a:r>
            </a:p>
            <a:p>
              <a:pPr algn="ctr" defTabSz="407557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800" cap="all" dirty="0">
                <a:latin typeface="Calibri" pitchFamily="34" charset="0"/>
                <a:cs typeface="Calibri" pitchFamily="34" charset="0"/>
              </a:endParaRPr>
            </a:p>
            <a:p>
              <a:pPr algn="ctr" defTabSz="407557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2400" dirty="0">
                  <a:latin typeface="Calibri" pitchFamily="34" charset="0"/>
                  <a:cs typeface="Calibri" pitchFamily="34" charset="0"/>
                </a:rPr>
                <a:t>Apollo Era - environmental airborne particle counts performed with witness plates</a:t>
              </a:r>
            </a:p>
            <a:p>
              <a:pPr algn="ctr" defTabSz="407557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  </a:t>
              </a:r>
            </a:p>
            <a:p>
              <a:pPr algn="ctr" defTabSz="407557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Today  - hand-held airborne particle counters monitor all curation laboratories </a:t>
              </a:r>
            </a:p>
            <a:p>
              <a:pPr algn="ctr" defTabSz="407557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              weekly, also verifies integrity of HEPA and ULPA filters.</a:t>
              </a:r>
            </a:p>
          </p:txBody>
        </p:sp>
      </p:grpSp>
      <p:sp>
        <p:nvSpPr>
          <p:cNvPr id="1040" name="TextBox 18"/>
          <p:cNvSpPr txBox="1">
            <a:spLocks noChangeArrowheads="1"/>
          </p:cNvSpPr>
          <p:nvPr/>
        </p:nvSpPr>
        <p:spPr bwMode="auto">
          <a:xfrm>
            <a:off x="21640800" y="7162800"/>
            <a:ext cx="10058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21336000" y="6400800"/>
            <a:ext cx="10287000" cy="70480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cap="all" dirty="0">
                <a:latin typeface="Calibri" pitchFamily="34" charset="0"/>
                <a:cs typeface="Calibri" pitchFamily="34" charset="0"/>
              </a:rPr>
              <a:t>Airborne Molecular Contamination (AMC) </a:t>
            </a:r>
            <a:r>
              <a:rPr lang="en-US" sz="2800" b="1" cap="all" dirty="0" smtClean="0">
                <a:latin typeface="Calibri" pitchFamily="34" charset="0"/>
                <a:cs typeface="Calibri" pitchFamily="34" charset="0"/>
              </a:rPr>
              <a:t>Monitoring</a:t>
            </a:r>
          </a:p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Calibri" pitchFamily="34" charset="0"/>
              <a:cs typeface="Calibri" pitchFamily="34" charset="0"/>
            </a:endParaRP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Calibri" pitchFamily="34" charset="0"/>
                <a:cs typeface="Calibri" pitchFamily="34" charset="0"/>
              </a:rPr>
              <a:t> -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Genesis Lab monitoring since 1998 using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Polished Silicon Wafers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-  Used when samples handled directly in air versus nitrogen-filled gloveboxes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</a:t>
            </a:r>
          </a:p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Important for laboratories using particle-filtered HEPA or UPLA filtration </a:t>
            </a:r>
          </a:p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which offgas RTV compounds.  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i="1" dirty="0">
              <a:latin typeface="Calibri" pitchFamily="34" charset="0"/>
              <a:cs typeface="Calibri" pitchFamily="34" charset="0"/>
            </a:endParaRP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Calibri" pitchFamily="34" charset="0"/>
                <a:cs typeface="Calibri" pitchFamily="34" charset="0"/>
              </a:rPr>
              <a:t>Example:  Genesis laboratory, with 54 ULPA and HEPA fan filter units supplied by a HEPA filtered air handler, deposits 10 ng/cm</a:t>
            </a:r>
            <a:r>
              <a:rPr lang="en-US" sz="2000" i="1" baseline="30000" dirty="0">
                <a:latin typeface="Calibri" pitchFamily="34" charset="0"/>
                <a:cs typeface="Calibri" pitchFamily="34" charset="0"/>
              </a:rPr>
              <a:t>2</a:t>
            </a:r>
            <a:r>
              <a:rPr lang="en-US" sz="2000" i="1" dirty="0">
                <a:latin typeface="Calibri" pitchFamily="34" charset="0"/>
                <a:cs typeface="Calibri" pitchFamily="34" charset="0"/>
              </a:rPr>
              <a:t> on a 24-hour witness wafer.  The composition is mostly siloxanes from the RTV and plasticizers.  This technique captures the higher molecular weight species, likely to “stick” to sample surfaces.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i="1" dirty="0">
              <a:latin typeface="Calibri" pitchFamily="34" charset="0"/>
              <a:cs typeface="Calibri" pitchFamily="34" charset="0"/>
            </a:endParaRPr>
          </a:p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Molecular contamination in laboratories and gloveboxes has been measured using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orbents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capturing  more volatile species. </a:t>
            </a:r>
          </a:p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Polished Silicon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Wafer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use inside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of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gloveboxes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assesses glovebox nitrogen environment including offgasing during heat sealing of sample bags. [6,7]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183600" y="22402800"/>
            <a:ext cx="10820400" cy="60631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atin typeface="Calibri" pitchFamily="34" charset="0"/>
                <a:cs typeface="Calibri" pitchFamily="34" charset="0"/>
              </a:rPr>
              <a:t>Variety in Witness Plates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Early Apollo Organic Witness Materials –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easily subdivided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1) Woven Aluminum Mesh flown round trip to the Moon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2) Ottowa Sand used in glovebox processing simulations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latin typeface="Calibri" pitchFamily="34" charset="0"/>
                <a:cs typeface="Calibri" pitchFamily="34" charset="0"/>
              </a:rPr>
              <a:t>Sandford et al., 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 summarized </a:t>
            </a:r>
            <a:r>
              <a:rPr lang="en-US" sz="2000" i="1" dirty="0">
                <a:latin typeface="Calibri" pitchFamily="34" charset="0"/>
                <a:cs typeface="Calibri" pitchFamily="34" charset="0"/>
              </a:rPr>
              <a:t>organic contamination in Stardust 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samples and </a:t>
            </a:r>
            <a:r>
              <a:rPr lang="en-US" sz="2000" i="1" dirty="0">
                <a:latin typeface="Calibri" pitchFamily="34" charset="0"/>
                <a:cs typeface="Calibri" pitchFamily="34" charset="0"/>
              </a:rPr>
              <a:t>recommend a variety of witness materials easily subdivided for distribution [8].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i="1" dirty="0">
              <a:latin typeface="Calibri" pitchFamily="34" charset="0"/>
              <a:cs typeface="Calibri" pitchFamily="34" charset="0"/>
            </a:endParaRP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Genesis and Stardust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-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some reference coupons were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not easily subdivided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.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Alternate Witness Materials for Laboratory Reference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-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Sapphire and CVD Diamond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b="1" dirty="0">
                <a:latin typeface="Calibri" pitchFamily="34" charset="0"/>
                <a:cs typeface="Calibri" pitchFamily="34" charset="0"/>
              </a:rPr>
              <a:t>Need Increased Availability of Witness Materials With Long Shelf Lives </a:t>
            </a:r>
          </a:p>
          <a:p>
            <a:pPr algn="ctr" defTabSz="4075572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suggested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by rapid accumulation of contamination acquired during storage [9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] </a:t>
            </a:r>
          </a:p>
          <a:p>
            <a:pPr algn="ctr" defTabSz="4075572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ctr"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storage 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environment needs to be part of the discussion</a:t>
            </a:r>
          </a:p>
        </p:txBody>
      </p:sp>
      <p:sp>
        <p:nvSpPr>
          <p:cNvPr id="1043" name="TextBox 21"/>
          <p:cNvSpPr txBox="1">
            <a:spLocks noChangeArrowheads="1"/>
          </p:cNvSpPr>
          <p:nvPr/>
        </p:nvSpPr>
        <p:spPr bwMode="auto">
          <a:xfrm>
            <a:off x="21183600" y="14249400"/>
            <a:ext cx="106680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cap="all" dirty="0" smtClean="0">
                <a:latin typeface="Calibri" pitchFamily="34" charset="0"/>
                <a:cs typeface="Calibri" pitchFamily="34" charset="0"/>
              </a:rPr>
              <a:t>Variety in containers</a:t>
            </a:r>
            <a:endParaRPr lang="en-US" sz="2800" b="1" cap="all" dirty="0">
              <a:latin typeface="Calibri" pitchFamily="34" charset="0"/>
              <a:cs typeface="Calibri" pitchFamily="34" charset="0"/>
            </a:endParaRPr>
          </a:p>
          <a:p>
            <a:r>
              <a:rPr lang="en-US" sz="32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Initial organic free containers developed at UCB from stainless steel vacuum flanges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 Early low organic containers for use in curation processing were made from drawn stainless steel with Teflon snap caps.</a:t>
            </a:r>
          </a:p>
          <a:p>
            <a:pPr algn="ctr"/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 Stardust and Hayabusa -- a dimpled glass slide sandwich</a:t>
            </a:r>
          </a:p>
          <a:p>
            <a:pPr algn="ctr"/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2400" b="1" dirty="0">
                <a:latin typeface="Calibri" pitchFamily="34" charset="0"/>
                <a:cs typeface="Calibri" pitchFamily="34" charset="0"/>
              </a:rPr>
              <a:t>The Challenge is for Development of Organic-Free Containers for </a:t>
            </a:r>
          </a:p>
          <a:p>
            <a:pPr algn="ctr"/>
            <a:r>
              <a:rPr lang="en-US" sz="2400" b="1" dirty="0">
                <a:latin typeface="Calibri" pitchFamily="34" charset="0"/>
                <a:cs typeface="Calibri" pitchFamily="34" charset="0"/>
              </a:rPr>
              <a:t>Fragile Samples During Shipping  </a:t>
            </a:r>
          </a:p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need to replace plastics seals and dunnage</a:t>
            </a:r>
          </a:p>
        </p:txBody>
      </p:sp>
      <p:pic>
        <p:nvPicPr>
          <p:cNvPr id="23556" name="Picture 4" descr="FTH-UCBcontainer73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0" y="18897600"/>
            <a:ext cx="3605213" cy="2438400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  <a:miter lim="800000"/>
            <a:headEnd/>
            <a:tailEnd/>
          </a:ln>
        </p:spPr>
      </p:pic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5621000" y="17602200"/>
          <a:ext cx="3262087" cy="2209802"/>
        </p:xfrm>
        <a:graphic>
          <a:graphicData uri="http://schemas.openxmlformats.org/drawingml/2006/table">
            <a:tbl>
              <a:tblPr/>
              <a:tblGrid>
                <a:gridCol w="1192591"/>
                <a:gridCol w="1227667"/>
                <a:gridCol w="841829"/>
              </a:tblGrid>
              <a:tr h="357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Impurity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Specification, ppm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Analysis, ppm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O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0.1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Ar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20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9.33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CO2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0.1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CO2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0.1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H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0.1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7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total hydrocarbon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0.1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water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0.185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94706" marR="9470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558" name="Picture 6" descr="glass-slide93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12200" y="18973800"/>
            <a:ext cx="3213100" cy="1173163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  <a:miter lim="800000"/>
            <a:headEnd/>
            <a:tailEnd/>
          </a:ln>
        </p:spPr>
      </p:pic>
      <p:pic>
        <p:nvPicPr>
          <p:cNvPr id="23559" name="Picture 7" descr="YorkMesh057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641800" y="21869400"/>
            <a:ext cx="2578100" cy="2286000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  <a:miter lim="800000"/>
            <a:headEnd/>
            <a:tailEnd/>
          </a:ln>
        </p:spPr>
      </p:pic>
      <p:sp>
        <p:nvSpPr>
          <p:cNvPr id="1085" name="TextBox 27"/>
          <p:cNvSpPr txBox="1">
            <a:spLocks noChangeArrowheads="1"/>
          </p:cNvSpPr>
          <p:nvPr/>
        </p:nvSpPr>
        <p:spPr bwMode="auto">
          <a:xfrm>
            <a:off x="914400" y="25527000"/>
            <a:ext cx="71628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dirty="0">
                <a:latin typeface="Calibri" pitchFamily="34" charset="0"/>
                <a:cs typeface="Calibri" pitchFamily="34" charset="0"/>
              </a:rPr>
              <a:t>References: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[1] Allton J.H. (1998) LPSXXIX, Abst. #1857.</a:t>
            </a: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[2]Burlingame A. </a:t>
            </a:r>
            <a:r>
              <a:rPr lang="en-US" sz="1400" i="1" dirty="0">
                <a:latin typeface="Calibri" pitchFamily="34" charset="0"/>
                <a:cs typeface="Calibri" pitchFamily="34" charset="0"/>
              </a:rPr>
              <a:t>et al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(1970) Apollo 11 LSC, pp. 1779-1792. </a:t>
            </a: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[3] Burlingame A. </a:t>
            </a:r>
            <a:r>
              <a:rPr lang="en-US" sz="1400" i="1" dirty="0">
                <a:latin typeface="Calibri" pitchFamily="34" charset="0"/>
                <a:cs typeface="Calibri" pitchFamily="34" charset="0"/>
              </a:rPr>
              <a:t>et al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(1971a) LSC2, pp. 1891-1900. </a:t>
            </a: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[4] Burlingame et al (1971b) </a:t>
            </a:r>
            <a:r>
              <a:rPr lang="en-US" sz="1400" i="1" dirty="0">
                <a:latin typeface="Calibri" pitchFamily="34" charset="0"/>
                <a:cs typeface="Calibri" pitchFamily="34" charset="0"/>
              </a:rPr>
              <a:t>UCB Space Sciences Laboratory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400" i="1" dirty="0">
                <a:latin typeface="Calibri" pitchFamily="34" charset="0"/>
                <a:cs typeface="Calibri" pitchFamily="34" charset="0"/>
              </a:rPr>
              <a:t>Organic Clean Room and Lunar Material Transfer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400" i="1" dirty="0">
                <a:latin typeface="Calibri" pitchFamily="34" charset="0"/>
                <a:cs typeface="Calibri" pitchFamily="34" charset="0"/>
              </a:rPr>
              <a:t>Facilities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, Univ. Calif. Berkeley.</a:t>
            </a: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[5] Allton J. H. </a:t>
            </a:r>
            <a:r>
              <a:rPr lang="en-US" sz="1400" i="1" dirty="0">
                <a:latin typeface="Calibri" pitchFamily="34" charset="0"/>
                <a:cs typeface="Calibri" pitchFamily="34" charset="0"/>
              </a:rPr>
              <a:t>et al.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 (2002) Cleaning Genesis Sample Return Canister for flight: Lessons for Planetary Sample Return, JSC-29742, 67 pp.</a:t>
            </a: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[6] Allton J. H. (2012) Conf. Life Detection in Extraterrestrial Samples., abst. #6028</a:t>
            </a: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[7] Schilling, E. and Schneider M. N. (1998) Workshop on Martian Met., abst. #7020.</a:t>
            </a: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[8] Sandford S. A. </a:t>
            </a:r>
            <a:r>
              <a:rPr lang="en-US" sz="1400" i="1" dirty="0">
                <a:latin typeface="Calibri" pitchFamily="34" charset="0"/>
                <a:cs typeface="Calibri" pitchFamily="34" charset="0"/>
              </a:rPr>
              <a:t>et al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. (2010) Meteoritics and Planet. Sci., 45, Nr.3, 406-433.</a:t>
            </a:r>
          </a:p>
          <a:p>
            <a:r>
              <a:rPr lang="en-US" sz="1400" dirty="0">
                <a:latin typeface="Calibri" pitchFamily="34" charset="0"/>
                <a:cs typeface="Calibri" pitchFamily="34" charset="0"/>
              </a:rPr>
              <a:t>[9] Kebukawa Y. </a:t>
            </a:r>
            <a:r>
              <a:rPr lang="en-US" sz="1400" i="1" dirty="0">
                <a:latin typeface="Calibri" pitchFamily="34" charset="0"/>
                <a:cs typeface="Calibri" pitchFamily="34" charset="0"/>
              </a:rPr>
              <a:t>et al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. (2009) Meteoritics and Planet. Sci., 44, Nr.4, 545-557.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259800" y="20269200"/>
            <a:ext cx="3276600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  <a:cs typeface="+mn-cs"/>
              </a:rPr>
              <a:t>above</a:t>
            </a:r>
            <a:r>
              <a:rPr lang="en-US" sz="1400" dirty="0">
                <a:latin typeface="+mn-lt"/>
                <a:cs typeface="+mn-cs"/>
              </a:rPr>
              <a:t> - small Stardust and Hayabusa grains are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cleanly</a:t>
            </a:r>
            <a:r>
              <a:rPr lang="en-US" sz="1400" dirty="0">
                <a:latin typeface="+mn-lt"/>
                <a:cs typeface="+mn-cs"/>
              </a:rPr>
              <a:t>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contained</a:t>
            </a:r>
            <a:r>
              <a:rPr lang="en-US" sz="1400" dirty="0">
                <a:latin typeface="+mn-lt"/>
                <a:cs typeface="+mn-cs"/>
              </a:rPr>
              <a:t> when placed in a dimpled glass slide sandwich.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5222200" y="19126200"/>
            <a:ext cx="2895600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left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- drawn SS container w/ Teflon snap cap currently used in JSC curation for rock and regolith (lunar and </a:t>
            </a:r>
            <a:r>
              <a:rPr lang="en-US" sz="1400" i="1" dirty="0">
                <a:latin typeface="Calibri" pitchFamily="34" charset="0"/>
                <a:cs typeface="Calibri" pitchFamily="34" charset="0"/>
              </a:rPr>
              <a:t>meteorite).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right </a:t>
            </a:r>
            <a:r>
              <a:rPr lang="en-US" sz="1400" i="1" dirty="0">
                <a:latin typeface="Calibri" pitchFamily="34" charset="0"/>
                <a:cs typeface="Calibri" pitchFamily="34" charset="0"/>
              </a:rPr>
              <a:t> -  UCB low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organic container fabricated from stainless steel vacuum flange (3 pieces).  Scale is in cm</a:t>
            </a:r>
          </a:p>
        </p:txBody>
      </p:sp>
      <p:pic>
        <p:nvPicPr>
          <p:cNvPr id="1088" name="Picture 8" descr="D:\Documents and Settings\jallton\My Documents\GRAPHICS\polymer_chain_pc_1600_clr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664628">
            <a:off x="13421548" y="26058102"/>
            <a:ext cx="7348355" cy="240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7162800" y="609600"/>
            <a:ext cx="457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libri" pitchFamily="34" charset="0"/>
                <a:cs typeface="Calibri" pitchFamily="34" charset="0"/>
              </a:rPr>
              <a:t>Apollo </a:t>
            </a:r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itchFamily="34" charset="0"/>
                <a:cs typeface="Calibri" pitchFamily="34" charset="0"/>
              </a:rPr>
              <a:t>Lunar Sample Return 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performed organic monitoring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The first </a:t>
            </a:r>
            <a:r>
              <a:rPr 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mission resulted in higher organic contamination to samples than desired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Improvements were by Apollo 12 [1]. </a:t>
            </a:r>
            <a:endParaRPr 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</a:p>
        </p:txBody>
      </p:sp>
      <p:pic>
        <p:nvPicPr>
          <p:cNvPr id="1090" name="Picture 9" descr="D:\Documents and Settings\jallton\My Documents\GRAPHICS\talking_a_bow_pc_800_cl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0600" y="1066800"/>
            <a:ext cx="3273425" cy="4278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1" name="Picture 10" descr="D:\Documents and Settings\jallton\My Documents\GRAPHICS\scratching_head_pc_800_clr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630400" y="29260800"/>
            <a:ext cx="1555750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144000" y="17449800"/>
            <a:ext cx="1219200" cy="249555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353800" y="17526000"/>
            <a:ext cx="1635125" cy="259080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41" name="Chart 3"/>
          <p:cNvPicPr>
            <a:picLocks noChangeArrowheads="1"/>
          </p:cNvPicPr>
          <p:nvPr/>
        </p:nvPicPr>
        <p:blipFill>
          <a:blip r:embed="rId13" cstate="print"/>
          <a:srcRect b="-70"/>
          <a:stretch>
            <a:fillRect/>
          </a:stretch>
        </p:blipFill>
        <p:spPr bwMode="auto">
          <a:xfrm>
            <a:off x="31394400" y="5257800"/>
            <a:ext cx="3657600" cy="2074863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graphicFrame>
        <p:nvGraphicFramePr>
          <p:cNvPr id="1026" name="Object 314"/>
          <p:cNvGraphicFramePr>
            <a:graphicFrameLocks noChangeAspect="1"/>
          </p:cNvGraphicFramePr>
          <p:nvPr/>
        </p:nvGraphicFramePr>
        <p:xfrm>
          <a:off x="5029200" y="6477000"/>
          <a:ext cx="2438400" cy="2951163"/>
        </p:xfrm>
        <a:graphic>
          <a:graphicData uri="http://schemas.openxmlformats.org/presentationml/2006/ole">
            <p:oleObj spid="_x0000_s1026" name="Image" r:id="rId14" imgW="5714286" imgH="6920635" progId="">
              <p:embed/>
            </p:oleObj>
          </a:graphicData>
        </a:graphic>
      </p:graphicFrame>
      <p:graphicFrame>
        <p:nvGraphicFramePr>
          <p:cNvPr id="1027" name="Object 313"/>
          <p:cNvGraphicFramePr>
            <a:graphicFrameLocks noChangeAspect="1"/>
          </p:cNvGraphicFramePr>
          <p:nvPr/>
        </p:nvGraphicFramePr>
        <p:xfrm>
          <a:off x="4648200" y="10363200"/>
          <a:ext cx="2989262" cy="2438400"/>
        </p:xfrm>
        <a:graphic>
          <a:graphicData uri="http://schemas.openxmlformats.org/presentationml/2006/ole">
            <p:oleObj spid="_x0000_s1027" name="Image" r:id="rId15" imgW="5714286" imgH="4660317" progId="">
              <p:embed/>
            </p:oleObj>
          </a:graphicData>
        </a:graphic>
      </p:graphicFrame>
      <p:pic>
        <p:nvPicPr>
          <p:cNvPr id="1095" name="Picture 13" descr="D:\Documents and Settings\jallton\My Documents\GRAPHICS\dna_helix_pc2__800_clr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-913540">
            <a:off x="8298123" y="26500887"/>
            <a:ext cx="5117185" cy="5848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4" name="Group 63"/>
          <p:cNvGrpSpPr/>
          <p:nvPr/>
        </p:nvGrpSpPr>
        <p:grpSpPr>
          <a:xfrm>
            <a:off x="8153400" y="6324600"/>
            <a:ext cx="11658600" cy="7162800"/>
            <a:chOff x="9144000" y="6324600"/>
            <a:chExt cx="11658600" cy="7162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9144000" y="6324600"/>
              <a:ext cx="11658600" cy="7162800"/>
            </a:xfrm>
            <a:prstGeom prst="rect">
              <a:avLst/>
            </a:prstGeom>
            <a:solidFill>
              <a:srgbClr val="DEE9F6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07557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096" name="Rectangle 14"/>
            <p:cNvSpPr>
              <a:spLocks noChangeArrowheads="1"/>
            </p:cNvSpPr>
            <p:nvPr/>
          </p:nvSpPr>
          <p:spPr bwMode="auto">
            <a:xfrm>
              <a:off x="9296400" y="6477000"/>
              <a:ext cx="11277600" cy="6678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indent="457200" algn="ctr" defTabSz="914400">
                <a:tabLst>
                  <a:tab pos="742950" algn="l"/>
                </a:tabLst>
              </a:pPr>
              <a:r>
                <a:rPr lang="en-US" sz="2800" b="1" dirty="0">
                  <a:latin typeface="Calibri" pitchFamily="34" charset="0"/>
                  <a:cs typeface="Calibri" pitchFamily="34" charset="0"/>
                </a:rPr>
                <a:t>CLEANING with ULTRAPURE WATER</a:t>
              </a:r>
            </a:p>
            <a:p>
              <a:pPr indent="457200" algn="ctr" defTabSz="914400">
                <a:tabLst>
                  <a:tab pos="742950" algn="l"/>
                </a:tabLst>
              </a:pPr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indent="457200" defTabSz="914400" eaLnBrk="0" hangingPunct="0">
                <a:tabLst>
                  <a:tab pos="742950" algn="l"/>
                </a:tabLst>
              </a:pPr>
              <a:r>
                <a:rPr lang="en-US" sz="2400" b="1" dirty="0">
                  <a:latin typeface="Calibri" pitchFamily="34" charset="0"/>
                  <a:cs typeface="Calibri" pitchFamily="34" charset="0"/>
                </a:rPr>
                <a:t>Freon 113</a:t>
              </a:r>
              <a:r>
                <a:rPr lang="en-US" sz="2400" dirty="0">
                  <a:latin typeface="Calibri" pitchFamily="34" charset="0"/>
                  <a:cs typeface="Calibri" pitchFamily="34" charset="0"/>
                </a:rPr>
                <a:t> previously used for degreasing tools and containers- but phased out.</a:t>
              </a:r>
            </a:p>
            <a:p>
              <a:pPr indent="457200" defTabSz="914400" eaLnBrk="0" hangingPunct="0">
                <a:tabLst>
                  <a:tab pos="742950" algn="l"/>
                </a:tabLst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	- removed organic contaminants with little hydrocarbon residue</a:t>
              </a:r>
            </a:p>
            <a:p>
              <a:pPr indent="457200" defTabSz="914400" eaLnBrk="0" hangingPunct="0">
                <a:tabLst>
                  <a:tab pos="742950" algn="l"/>
                </a:tabLst>
              </a:pPr>
              <a:r>
                <a:rPr lang="en-US" sz="2400" b="1" dirty="0">
                  <a:latin typeface="Calibri" pitchFamily="34" charset="0"/>
                  <a:cs typeface="Calibri" pitchFamily="34" charset="0"/>
                </a:rPr>
                <a:t>UPW</a:t>
              </a:r>
              <a:r>
                <a:rPr lang="en-US" sz="2400" dirty="0">
                  <a:latin typeface="Calibri" pitchFamily="34" charset="0"/>
                  <a:cs typeface="Calibri" pitchFamily="34" charset="0"/>
                </a:rPr>
                <a:t>-  mid 1990’s ultrapure water used as active solvent- nonflammable				- ionic concentrations in the very low parts per trillion</a:t>
              </a:r>
            </a:p>
            <a:p>
              <a:pPr indent="457200" defTabSz="914400" eaLnBrk="0" hangingPunct="0">
                <a:tabLst>
                  <a:tab pos="742950" algn="l"/>
                </a:tabLst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			- total oxidizable carbon (TOC) under 5 ppb,</a:t>
              </a:r>
            </a:p>
            <a:p>
              <a:pPr indent="457200" defTabSz="914400" eaLnBrk="0" hangingPunct="0">
                <a:tabLst>
                  <a:tab pos="742950" algn="l"/>
                </a:tabLst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			- produced at 8 gal/min in a constantly flowing system </a:t>
              </a:r>
            </a:p>
            <a:p>
              <a:pPr indent="457200" defTabSz="914400" eaLnBrk="0" hangingPunct="0">
                <a:tabLst>
                  <a:tab pos="742950" algn="l"/>
                </a:tabLst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			- tool cleaning performed under constant flow using ultrasonic or 				   megasonic energy</a:t>
              </a:r>
            </a:p>
            <a:p>
              <a:pPr indent="457200" defTabSz="914400" eaLnBrk="0" hangingPunct="0">
                <a:tabLst>
                  <a:tab pos="742950" algn="l"/>
                </a:tabLst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	</a:t>
              </a:r>
            </a:p>
            <a:p>
              <a:pPr indent="457200" algn="ctr" defTabSz="914400" eaLnBrk="0" hangingPunct="0">
                <a:tabLst>
                  <a:tab pos="742950" algn="l"/>
                </a:tabLst>
              </a:pPr>
              <a:r>
                <a:rPr lang="en-US" sz="2400" dirty="0">
                  <a:latin typeface="Calibri" pitchFamily="34" charset="0"/>
                  <a:cs typeface="Calibri" pitchFamily="34" charset="0"/>
                </a:rPr>
                <a:t>	</a:t>
              </a:r>
              <a:r>
                <a:rPr lang="en-US" sz="2400" b="1" dirty="0">
                  <a:latin typeface="Calibri" pitchFamily="34" charset="0"/>
                  <a:cs typeface="Calibri" pitchFamily="34" charset="0"/>
                </a:rPr>
                <a:t>Results in very low particle tools and containers </a:t>
              </a:r>
              <a:r>
                <a:rPr lang="en-US" sz="2400" dirty="0">
                  <a:latin typeface="Calibri" pitchFamily="34" charset="0"/>
                  <a:cs typeface="Calibri" pitchFamily="34" charset="0"/>
                </a:rPr>
                <a:t>[5].</a:t>
              </a:r>
            </a:p>
            <a:p>
              <a:pPr indent="457200" algn="ctr" defTabSz="914400" eaLnBrk="0" hangingPunct="0">
                <a:tabLst>
                  <a:tab pos="742950" algn="l"/>
                </a:tabLst>
              </a:pPr>
              <a:endParaRPr lang="en-US" sz="2400" dirty="0">
                <a:latin typeface="Calibri" pitchFamily="34" charset="0"/>
                <a:cs typeface="Calibri" pitchFamily="34" charset="0"/>
              </a:endParaRPr>
            </a:p>
            <a:p>
              <a:pPr indent="457200" defTabSz="914400" eaLnBrk="0" hangingPunct="0">
                <a:tabLst>
                  <a:tab pos="742950" algn="l"/>
                </a:tabLst>
              </a:pPr>
              <a:r>
                <a:rPr lang="en-US" sz="2000" i="1" dirty="0">
                  <a:latin typeface="Calibri" pitchFamily="34" charset="0"/>
                  <a:cs typeface="Calibri" pitchFamily="34" charset="0"/>
                </a:rPr>
                <a:t>EXAMPLE:  final rinse water analysis for flushing a stainless steel glovebox with about</a:t>
              </a:r>
            </a:p>
            <a:p>
              <a:pPr indent="457200" defTabSz="914400" eaLnBrk="0" hangingPunct="0">
                <a:tabLst>
                  <a:tab pos="742950" algn="l"/>
                </a:tabLst>
              </a:pPr>
              <a:r>
                <a:rPr lang="en-US" sz="2000" i="1" dirty="0">
                  <a:latin typeface="Calibri" pitchFamily="34" charset="0"/>
                  <a:cs typeface="Calibri" pitchFamily="34" charset="0"/>
                </a:rPr>
                <a:t> 50 gallons of heated UPW showed 1)  no particles &gt;1mm size per liter, </a:t>
              </a:r>
            </a:p>
            <a:p>
              <a:pPr indent="457200" defTabSz="914400" eaLnBrk="0" hangingPunct="0">
                <a:tabLst>
                  <a:tab pos="742950" algn="l"/>
                </a:tabLst>
              </a:pPr>
              <a:r>
                <a:rPr lang="en-US" sz="2000" i="1" dirty="0">
                  <a:latin typeface="Calibri" pitchFamily="34" charset="0"/>
                  <a:cs typeface="Calibri" pitchFamily="34" charset="0"/>
                </a:rPr>
                <a:t>2) TOC of 40 ppb, 3) only 1 cation -Fe (0.16 ppb) and 4) 4 anions: F, Cl, SO4, and PO4 (&lt;1ppb).</a:t>
              </a:r>
            </a:p>
            <a:p>
              <a:pPr indent="457200" algn="ctr" defTabSz="914400" eaLnBrk="0" hangingPunct="0">
                <a:tabLst>
                  <a:tab pos="742950" algn="l"/>
                </a:tabLst>
              </a:pPr>
              <a:endParaRPr lang="en-US" sz="2400" dirty="0" smtClean="0">
                <a:latin typeface="Calibri" pitchFamily="34" charset="0"/>
                <a:cs typeface="Calibri" pitchFamily="34" charset="0"/>
              </a:endParaRPr>
            </a:p>
            <a:p>
              <a:pPr indent="457200" algn="ctr" defTabSz="914400" eaLnBrk="0" hangingPunct="0">
                <a:tabLst>
                  <a:tab pos="742950" algn="l"/>
                </a:tabLst>
              </a:pPr>
              <a:r>
                <a:rPr lang="en-US" sz="2800" b="1" dirty="0" smtClean="0">
                  <a:latin typeface="Calibri" pitchFamily="34" charset="0"/>
                  <a:cs typeface="Calibri" pitchFamily="34" charset="0"/>
                </a:rPr>
                <a:t>Need  </a:t>
              </a:r>
              <a:r>
                <a:rPr lang="en-US" sz="2800" b="1" dirty="0">
                  <a:latin typeface="Calibri" pitchFamily="34" charset="0"/>
                  <a:cs typeface="Calibri" pitchFamily="34" charset="0"/>
                </a:rPr>
                <a:t>Method for Verification of Surface Organic Cleanliness.</a:t>
              </a:r>
              <a:endParaRPr lang="en-US" sz="2800" dirty="0">
                <a:latin typeface="Calibri" pitchFamily="34" charset="0"/>
                <a:cs typeface="Calibri" pitchFamily="34" charset="0"/>
              </a:endParaRPr>
            </a:p>
          </p:txBody>
        </p:sp>
      </p:grpSp>
      <p:pic>
        <p:nvPicPr>
          <p:cNvPr id="1098" name="Picture 13" descr="D:\Documents and Settings\jallton\My Documents\GRAPHICS\dna_helix_pc2__800_clr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3905356">
            <a:off x="1678383" y="13391388"/>
            <a:ext cx="6667500" cy="762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18592800" y="609600"/>
            <a:ext cx="52578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 special </a:t>
            </a:r>
            <a:r>
              <a:rPr lang="en-US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libri" pitchFamily="34" charset="0"/>
                <a:cs typeface="Calibri" pitchFamily="34" charset="0"/>
              </a:rPr>
              <a:t>Low Organic Laboratory 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at </a:t>
            </a:r>
            <a:r>
              <a:rPr lang="en-US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libri" pitchFamily="34" charset="0"/>
                <a:cs typeface="Calibri" pitchFamily="34" charset="0"/>
              </a:rPr>
              <a:t>University of California Berkeley (UCB) 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achieved  clean subdivision of a subset of samples [2, 3, 4]. 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The basic approach of handling rocks and regolith inside of a </a:t>
            </a:r>
            <a:r>
              <a:rPr lang="en-US" sz="24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positive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pressure stainless steel 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glovebox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and restricting  tool and container materials was established by the last Apollo sample return, Apollo 17.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546800" y="609600"/>
            <a:ext cx="495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Future sample return missions - </a:t>
            </a:r>
            <a:r>
              <a:rPr lang="en-US" sz="2400" b="1" dirty="0" smtClean="0">
                <a:solidFill>
                  <a:srgbClr val="CCFFCC"/>
                </a:solidFill>
                <a:latin typeface="Calibri" pitchFamily="34" charset="0"/>
                <a:cs typeface="Calibri" pitchFamily="34" charset="0"/>
              </a:rPr>
              <a:t>OSIRIS-Rex,  Mars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,  comets - require extremely low levels of organic contamination during sample collection and 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curation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JSC 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Curation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is documenting current organic baselines and testing new ways to reduce organic contamination.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146000" y="609600"/>
            <a:ext cx="533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 the last 40 years, the collections now encompass </a:t>
            </a:r>
            <a:r>
              <a:rPr 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Antarctic meteorites, Cosmic Dust, Genesis solar wind, Stardust comet grains and </a:t>
            </a:r>
            <a:r>
              <a:rPr lang="en-US" sz="24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Hayabusa</a:t>
            </a:r>
            <a:r>
              <a:rPr 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 asteroid grains.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Each collection has unique 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curation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requirements for organic contamination monitoring and control driven by improved technology, changes in environmental regulations and economy.</a:t>
            </a:r>
          </a:p>
          <a:p>
            <a:endParaRPr lang="en-US" sz="2400" dirty="0" smtClean="0">
              <a:latin typeface="Calibri" pitchFamily="34" charset="0"/>
            </a:endParaRPr>
          </a:p>
          <a:p>
            <a:endParaRPr lang="en-US" sz="2400" dirty="0">
              <a:latin typeface="Calibri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877800" y="609600"/>
            <a:ext cx="457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Quarantine complicated the goal of achieving organic cleanliness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Requiring </a:t>
            </a:r>
            <a:r>
              <a:rPr lang="en-US" sz="24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negative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pressure 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glovebox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containment </a:t>
            </a: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Proximity of animal, plant and microbial organic sources, and use of organic </a:t>
            </a:r>
            <a:r>
              <a:rPr lang="en-US" sz="2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sterilants</a:t>
            </a: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-US" sz="24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defTabSz="4075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4" name="Picture 3" descr="D:\Documents and Settings\jallton\My Documents\BScrewInsertion11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2308800" y="7391400"/>
            <a:ext cx="3200400" cy="2140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2308800" y="13563600"/>
            <a:ext cx="3124200" cy="28221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2156400" y="10287000"/>
            <a:ext cx="3733800" cy="280035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</p:spPr>
      </p:pic>
      <p:grpSp>
        <p:nvGrpSpPr>
          <p:cNvPr id="59" name="Group 58"/>
          <p:cNvGrpSpPr/>
          <p:nvPr/>
        </p:nvGrpSpPr>
        <p:grpSpPr>
          <a:xfrm>
            <a:off x="34213800" y="11963400"/>
            <a:ext cx="3733800" cy="3733800"/>
            <a:chOff x="20574000" y="4038600"/>
            <a:chExt cx="3733800" cy="3733800"/>
          </a:xfrm>
        </p:grpSpPr>
        <p:pic>
          <p:nvPicPr>
            <p:cNvPr id="58" name="Picture 57" descr="shiny_white_conversation_bubble_400_clr.png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574000" y="4038600"/>
              <a:ext cx="3733800" cy="3733800"/>
            </a:xfrm>
            <a:prstGeom prst="rect">
              <a:avLst/>
            </a:prstGeom>
          </p:spPr>
        </p:pic>
        <p:sp>
          <p:nvSpPr>
            <p:cNvPr id="54" name="Rectangle 1"/>
            <p:cNvSpPr>
              <a:spLocks noChangeArrowheads="1"/>
            </p:cNvSpPr>
            <p:nvPr/>
          </p:nvSpPr>
          <p:spPr bwMode="auto">
            <a:xfrm>
              <a:off x="21107400" y="4724400"/>
              <a:ext cx="26670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182563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A combined heat sealing test of Teflon®, nylon, and polyethylene inside of nitrogen-filled glove box produced </a:t>
              </a:r>
              <a:r>
                <a:rPr kumimoji="0" lang="en-US" sz="10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Times New Roman" pitchFamily="18" charset="0"/>
                </a:rPr>
                <a:t>caprolactam</a:t>
              </a: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Times New Roman" pitchFamily="18" charset="0"/>
                </a:rPr>
                <a:t> (1300 </a:t>
              </a:r>
              <a:r>
                <a:rPr kumimoji="0" lang="en-US" sz="1000" b="0" i="0" u="none" strike="noStrike" cap="none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Times New Roman" pitchFamily="18" charset="0"/>
                </a:rPr>
                <a:t>ng</a:t>
              </a: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Times New Roman" pitchFamily="18" charset="0"/>
                </a:rPr>
                <a:t>/cm</a:t>
              </a:r>
              <a:r>
                <a:rPr kumimoji="0" lang="en-US" sz="1000" b="0" i="0" u="none" strike="noStrike" cap="none" normalizeH="0" baseline="3000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ea typeface="Times New Roman" pitchFamily="18" charset="0"/>
                </a:rPr>
                <a:t>2</a:t>
              </a: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 from nylon), and lesser amounts of N,N-</a:t>
              </a:r>
              <a:r>
                <a:rPr kumimoji="0" lang="en-US" sz="10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dibutylformamide</a:t>
              </a: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, </a:t>
              </a:r>
              <a:r>
                <a:rPr kumimoji="0" lang="en-US" sz="10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dibutyl</a:t>
              </a: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 phthalate, </a:t>
              </a:r>
              <a:r>
                <a:rPr kumimoji="0" lang="en-US" sz="10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cyclo</a:t>
              </a: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(Me</a:t>
              </a:r>
              <a:r>
                <a:rPr kumimoji="0" lang="en-US" sz="1000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2</a:t>
              </a: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SiO)</a:t>
              </a:r>
              <a:r>
                <a:rPr kumimoji="0" lang="en-US" sz="1000" b="0" i="0" u="none" strike="noStrike" cap="none" normalizeH="0" baseline="-30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8</a:t>
              </a: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, N,N-</a:t>
              </a:r>
              <a:r>
                <a:rPr kumimoji="0" lang="en-US" sz="10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Times New Roman" pitchFamily="18" charset="0"/>
                </a:rPr>
                <a:t>dibutylacetamide</a:t>
              </a: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.</a:t>
              </a:r>
              <a:endPara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3" name="Straight Arrow Connector 62"/>
          <p:cNvCxnSpPr/>
          <p:nvPr/>
        </p:nvCxnSpPr>
        <p:spPr>
          <a:xfrm flipH="1">
            <a:off x="34899600" y="6172200"/>
            <a:ext cx="7620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siloxane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28800" y="19050000"/>
            <a:ext cx="9420225" cy="6343650"/>
          </a:xfrm>
          <a:prstGeom prst="rect">
            <a:avLst/>
          </a:prstGeom>
          <a:effectLst>
            <a:outerShdw blurRad="342900" dist="317500" dir="4200000" sx="98000" sy="98000" algn="tl" rotWithShape="0">
              <a:prstClr val="black">
                <a:alpha val="52000"/>
              </a:prstClr>
            </a:outerShdw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erMedia.com Static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4657</TotalTime>
  <Words>1099</Words>
  <Application>Microsoft Office PowerPoint</Application>
  <PresentationFormat>Custom</PresentationFormat>
  <Paragraphs>138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PresenterMedia.com Static Theme</vt:lpstr>
      <vt:lpstr>Image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LMIT-ODIN</cp:lastModifiedBy>
  <cp:revision>158</cp:revision>
  <dcterms:created xsi:type="dcterms:W3CDTF">2011-04-14T19:54:06Z</dcterms:created>
  <dcterms:modified xsi:type="dcterms:W3CDTF">2012-03-07T16:23:35Z</dcterms:modified>
</cp:coreProperties>
</file>